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7"/>
  </p:notesMasterIdLst>
  <p:sldIdLst>
    <p:sldId id="257" r:id="rId2"/>
    <p:sldId id="258" r:id="rId3"/>
    <p:sldId id="259" r:id="rId4"/>
    <p:sldId id="260" r:id="rId5"/>
    <p:sldId id="315" r:id="rId6"/>
    <p:sldId id="298" r:id="rId7"/>
    <p:sldId id="284" r:id="rId8"/>
    <p:sldId id="285" r:id="rId9"/>
    <p:sldId id="286" r:id="rId10"/>
    <p:sldId id="266" r:id="rId11"/>
    <p:sldId id="267" r:id="rId12"/>
    <p:sldId id="268" r:id="rId13"/>
    <p:sldId id="316" r:id="rId14"/>
    <p:sldId id="270" r:id="rId15"/>
    <p:sldId id="274" r:id="rId16"/>
    <p:sldId id="273" r:id="rId17"/>
    <p:sldId id="294" r:id="rId18"/>
    <p:sldId id="319" r:id="rId19"/>
    <p:sldId id="313" r:id="rId20"/>
    <p:sldId id="318" r:id="rId21"/>
    <p:sldId id="320" r:id="rId22"/>
    <p:sldId id="300" r:id="rId23"/>
    <p:sldId id="301" r:id="rId24"/>
    <p:sldId id="302" r:id="rId25"/>
    <p:sldId id="304" r:id="rId26"/>
    <p:sldId id="324" r:id="rId27"/>
    <p:sldId id="325" r:id="rId28"/>
    <p:sldId id="276" r:id="rId29"/>
    <p:sldId id="299" r:id="rId30"/>
    <p:sldId id="295" r:id="rId31"/>
    <p:sldId id="327" r:id="rId32"/>
    <p:sldId id="328" r:id="rId33"/>
    <p:sldId id="329" r:id="rId34"/>
    <p:sldId id="303" r:id="rId35"/>
    <p:sldId id="332" r:id="rId36"/>
    <p:sldId id="333" r:id="rId37"/>
    <p:sldId id="334" r:id="rId38"/>
    <p:sldId id="305" r:id="rId39"/>
    <p:sldId id="312" r:id="rId40"/>
    <p:sldId id="306" r:id="rId41"/>
    <p:sldId id="307" r:id="rId42"/>
    <p:sldId id="308" r:id="rId43"/>
    <p:sldId id="309" r:id="rId44"/>
    <p:sldId id="310" r:id="rId45"/>
    <p:sldId id="311" r:id="rId46"/>
    <p:sldId id="281" r:id="rId47"/>
    <p:sldId id="335" r:id="rId48"/>
    <p:sldId id="278" r:id="rId49"/>
    <p:sldId id="321" r:id="rId50"/>
    <p:sldId id="322" r:id="rId51"/>
    <p:sldId id="323" r:id="rId52"/>
    <p:sldId id="277" r:id="rId53"/>
    <p:sldId id="330" r:id="rId54"/>
    <p:sldId id="326" r:id="rId55"/>
    <p:sldId id="331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000"/>
    <a:srgbClr val="FFCC66"/>
    <a:srgbClr val="8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25" d="100"/>
          <a:sy n="125" d="100"/>
        </p:scale>
        <p:origin x="-1992" y="-4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FC989A-6D62-484D-BC71-D06F456283E7}" type="datetimeFigureOut">
              <a:rPr lang="en-US" smtClean="0"/>
              <a:t>6/29/15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5FD62F-4229-8B47-81FC-C433FE10C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11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FD62F-4229-8B47-81FC-C433FE10CD7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8110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Maybe build up this slide (synoptic piece first… build the different portions of the schematic next)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FD62F-4229-8B47-81FC-C433FE10CD7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1018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Maybe build up this slide (synoptic piece first… build the different portions of the schematic next)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FD62F-4229-8B47-81FC-C433FE10CD7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101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Maybe build up this slide (synoptic piece first… build the different portions of the schematic next)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FD62F-4229-8B47-81FC-C433FE10CD7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1018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Maybe build up this slide (synoptic piece first… build the different portions of the schematic next)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FD62F-4229-8B47-81FC-C433FE10CD7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101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 about how PBL and Microphysics could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FD62F-4229-8B47-81FC-C433FE10CD7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1417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</a:t>
            </a:r>
            <a:r>
              <a:rPr lang="en-US" baseline="0" dirty="0" smtClean="0"/>
              <a:t> you plan to keep this slide... Show a reference equitable threat score for this period... How doe the ECMWF ensemble </a:t>
            </a:r>
            <a:r>
              <a:rPr lang="en-US" baseline="0" dirty="0" err="1" smtClean="0"/>
              <a:t>compaire</a:t>
            </a:r>
            <a:r>
              <a:rPr lang="en-US" baseline="0" dirty="0" smtClean="0"/>
              <a:t>... HPC should have some statistics for similar heavy rainfall events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FD62F-4229-8B47-81FC-C433FE10CD7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062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Um can you colorize these temperature</a:t>
            </a:r>
            <a:r>
              <a:rPr lang="en-US" baseline="0" dirty="0" smtClean="0"/>
              <a:t> contours?????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FD62F-4229-8B47-81FC-C433FE10CD7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9267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Layer mean frontogenesis?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FD62F-4229-8B47-81FC-C433FE10CD7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9267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Layer mean frontogenesis?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FD62F-4229-8B47-81FC-C433FE10CD7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9267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Maybe build up this slide (synoptic piece first… build the different portions of the schematic next)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FD62F-4229-8B47-81FC-C433FE10CD7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101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TURN OFF NUMBERS EXCEPT</a:t>
            </a:r>
            <a:r>
              <a:rPr lang="en-US" baseline="0" dirty="0" smtClean="0"/>
              <a:t> for KISP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FD62F-4229-8B47-81FC-C433FE10CD7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0041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Maybe build up this slide (synoptic piece first… build the different portions of the schematic next)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FD62F-4229-8B47-81FC-C433FE10CD7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1018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Maybe build up this slide (synoptic piece first… build the different portions of the schematic next)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FD62F-4229-8B47-81FC-C433FE10CD7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101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TURN OFF NUMBERS EXCEPT</a:t>
            </a:r>
            <a:r>
              <a:rPr lang="en-US" baseline="0" dirty="0" smtClean="0"/>
              <a:t> for KISP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FD62F-4229-8B47-81FC-C433FE10CD7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848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Um can you colorize these temperature</a:t>
            </a:r>
            <a:r>
              <a:rPr lang="en-US" baseline="0" dirty="0" smtClean="0"/>
              <a:t> contours?????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FD62F-4229-8B47-81FC-C433FE10CD7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926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Layer mean frontogenesis?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FD62F-4229-8B47-81FC-C433FE10CD7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926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Layer mean frontogenesis?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FD62F-4229-8B47-81FC-C433FE10CD7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926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Maybe build up this slide (synoptic piece first… build the different portions of the schematic next)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FD62F-4229-8B47-81FC-C433FE10CD7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101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Maybe build up this slide (synoptic piece first… build the different portions of the schematic next)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FD62F-4229-8B47-81FC-C433FE10CD7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101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Maybe build up this slide (synoptic piece first… build the different portions of the schematic next)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FD62F-4229-8B47-81FC-C433FE10CD7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101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42832-8494-2B4E-AB06-4FCD3259F825}" type="datetimeFigureOut">
              <a:rPr lang="en-US" smtClean="0"/>
              <a:t>6/29/15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2BAEA-2721-4A4D-B6E6-A0C55D3B6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76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42832-8494-2B4E-AB06-4FCD3259F825}" type="datetimeFigureOut">
              <a:rPr lang="en-US" smtClean="0"/>
              <a:t>6/29/15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2BAEA-2721-4A4D-B6E6-A0C55D3B6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947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42832-8494-2B4E-AB06-4FCD3259F825}" type="datetimeFigureOut">
              <a:rPr lang="en-US" smtClean="0"/>
              <a:t>6/29/15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2BAEA-2721-4A4D-B6E6-A0C55D3B6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74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42832-8494-2B4E-AB06-4FCD3259F825}" type="datetimeFigureOut">
              <a:rPr lang="en-US" smtClean="0"/>
              <a:t>6/29/15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2BAEA-2721-4A4D-B6E6-A0C55D3B6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315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42832-8494-2B4E-AB06-4FCD3259F825}" type="datetimeFigureOut">
              <a:rPr lang="en-US" smtClean="0"/>
              <a:t>6/29/15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2BAEA-2721-4A4D-B6E6-A0C55D3B6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456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42832-8494-2B4E-AB06-4FCD3259F825}" type="datetimeFigureOut">
              <a:rPr lang="en-US" smtClean="0"/>
              <a:t>6/29/15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2BAEA-2721-4A4D-B6E6-A0C55D3B6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692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42832-8494-2B4E-AB06-4FCD3259F825}" type="datetimeFigureOut">
              <a:rPr lang="en-US" smtClean="0"/>
              <a:t>6/29/15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2BAEA-2721-4A4D-B6E6-A0C55D3B6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112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42832-8494-2B4E-AB06-4FCD3259F825}" type="datetimeFigureOut">
              <a:rPr lang="en-US" smtClean="0"/>
              <a:t>6/29/15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2BAEA-2721-4A4D-B6E6-A0C55D3B6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309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42832-8494-2B4E-AB06-4FCD3259F825}" type="datetimeFigureOut">
              <a:rPr lang="en-US" smtClean="0"/>
              <a:t>6/29/15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2BAEA-2721-4A4D-B6E6-A0C55D3B6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26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42832-8494-2B4E-AB06-4FCD3259F825}" type="datetimeFigureOut">
              <a:rPr lang="en-US" smtClean="0"/>
              <a:t>6/29/15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2BAEA-2721-4A4D-B6E6-A0C55D3B6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900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42832-8494-2B4E-AB06-4FCD3259F825}" type="datetimeFigureOut">
              <a:rPr lang="en-US" smtClean="0"/>
              <a:t>6/29/15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2BAEA-2721-4A4D-B6E6-A0C55D3B6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44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42832-8494-2B4E-AB06-4FCD3259F825}" type="datetimeFigureOut">
              <a:rPr lang="en-US" smtClean="0"/>
              <a:t>6/29/15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2BAEA-2721-4A4D-B6E6-A0C55D3B6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958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5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73.png"/><Relationship Id="rId5" Type="http://schemas.openxmlformats.org/officeDocument/2006/relationships/image" Target="../media/image43.png"/><Relationship Id="rId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475733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 Multi-Scale Investigation of the Historic Long Island Flash Flood on 13 August 2014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0" y="2880907"/>
            <a:ext cx="9144000" cy="3567694"/>
          </a:xfrm>
        </p:spPr>
        <p:txBody>
          <a:bodyPr>
            <a:normAutofit lnSpcReduction="10000"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Philippe P. Papin, Benjamin J. Moore, Nick P. Bassill, Josh J. Alland, Michael S. Fischer, Casey M. Peirano, Stephanie N. Stevenson, and Lance F. Bosart</a:t>
            </a:r>
          </a:p>
          <a:p>
            <a:endParaRPr lang="en-US" sz="2400" dirty="0">
              <a:solidFill>
                <a:srgbClr val="000090"/>
              </a:solidFill>
            </a:endParaRPr>
          </a:p>
          <a:p>
            <a:endParaRPr lang="en-US" sz="2400" dirty="0" smtClean="0">
              <a:solidFill>
                <a:srgbClr val="000090"/>
              </a:solidFill>
            </a:endParaRPr>
          </a:p>
          <a:p>
            <a:endParaRPr lang="en-US" sz="2400" dirty="0">
              <a:solidFill>
                <a:srgbClr val="000090"/>
              </a:solidFill>
            </a:endParaRPr>
          </a:p>
          <a:p>
            <a:r>
              <a:rPr lang="en-US" sz="2400" b="1" dirty="0" smtClean="0">
                <a:solidFill>
                  <a:srgbClr val="000090"/>
                </a:solidFill>
              </a:rPr>
              <a:t>27</a:t>
            </a:r>
            <a:r>
              <a:rPr lang="en-US" sz="2400" b="1" baseline="30000" dirty="0" smtClean="0">
                <a:solidFill>
                  <a:srgbClr val="000090"/>
                </a:solidFill>
              </a:rPr>
              <a:t>th</a:t>
            </a:r>
            <a:r>
              <a:rPr lang="en-US" sz="2400" b="1" dirty="0" smtClean="0">
                <a:solidFill>
                  <a:srgbClr val="000090"/>
                </a:solidFill>
              </a:rPr>
              <a:t> Conference on Weather Analysis and Forecasting</a:t>
            </a:r>
          </a:p>
          <a:p>
            <a:r>
              <a:rPr lang="en-US" sz="2400" b="1" dirty="0" smtClean="0">
                <a:solidFill>
                  <a:srgbClr val="000090"/>
                </a:solidFill>
              </a:rPr>
              <a:t>23</a:t>
            </a:r>
            <a:r>
              <a:rPr lang="en-US" sz="2400" b="1" baseline="30000" dirty="0" smtClean="0">
                <a:solidFill>
                  <a:srgbClr val="000090"/>
                </a:solidFill>
              </a:rPr>
              <a:t>rd</a:t>
            </a:r>
            <a:r>
              <a:rPr lang="en-US" sz="2400" b="1" dirty="0" smtClean="0">
                <a:solidFill>
                  <a:srgbClr val="000090"/>
                </a:solidFill>
              </a:rPr>
              <a:t> Conference on Numerical Weather Prediction</a:t>
            </a:r>
          </a:p>
          <a:p>
            <a:r>
              <a:rPr lang="en-US" sz="2400" b="1" dirty="0" smtClean="0">
                <a:solidFill>
                  <a:srgbClr val="000090"/>
                </a:solidFill>
              </a:rPr>
              <a:t> 30</a:t>
            </a:r>
            <a:r>
              <a:rPr lang="en-US" sz="2400" b="1" baseline="30000" dirty="0" smtClean="0">
                <a:solidFill>
                  <a:srgbClr val="000090"/>
                </a:solidFill>
              </a:rPr>
              <a:t>th</a:t>
            </a:r>
            <a:r>
              <a:rPr lang="en-US" sz="2400" b="1" dirty="0" smtClean="0">
                <a:solidFill>
                  <a:srgbClr val="000090"/>
                </a:solidFill>
              </a:rPr>
              <a:t>  June 2015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7005" y="4231951"/>
            <a:ext cx="5923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Department of Atmospheric and Environmental Sciences, University at Albany, State University of New York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08201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0" y="791728"/>
            <a:ext cx="9144000" cy="215673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WRF 15-Member Ensemble</a:t>
            </a:r>
          </a:p>
          <a:p>
            <a:pPr lvl="1"/>
            <a:r>
              <a:rPr lang="en-US" sz="1800" b="1" dirty="0" smtClean="0">
                <a:solidFill>
                  <a:srgbClr val="000090"/>
                </a:solidFill>
              </a:rPr>
              <a:t>Initialized on 0000 UTC 13 August 2014</a:t>
            </a:r>
          </a:p>
          <a:p>
            <a:pPr lvl="1"/>
            <a:r>
              <a:rPr lang="en-US" sz="1800" b="1" dirty="0" smtClean="0">
                <a:solidFill>
                  <a:srgbClr val="000090"/>
                </a:solidFill>
              </a:rPr>
              <a:t>Display results of 5 km</a:t>
            </a:r>
            <a:r>
              <a:rPr lang="en-US" sz="1800" b="1" baseline="30000" dirty="0" smtClean="0">
                <a:solidFill>
                  <a:srgbClr val="000090"/>
                </a:solidFill>
              </a:rPr>
              <a:t> </a:t>
            </a:r>
            <a:r>
              <a:rPr lang="en-US" sz="1800" b="1" dirty="0" smtClean="0">
                <a:solidFill>
                  <a:srgbClr val="000090"/>
                </a:solidFill>
              </a:rPr>
              <a:t>gridded resolution (inner nest)</a:t>
            </a:r>
          </a:p>
          <a:p>
            <a:pPr lvl="2"/>
            <a:r>
              <a:rPr lang="en-US" sz="1600" b="1" dirty="0" smtClean="0">
                <a:solidFill>
                  <a:srgbClr val="000090"/>
                </a:solidFill>
              </a:rPr>
              <a:t>All initialized with same 0.5</a:t>
            </a:r>
            <a:r>
              <a:rPr lang="en-US" sz="1600" b="1" baseline="30000" dirty="0" smtClean="0">
                <a:solidFill>
                  <a:srgbClr val="000090"/>
                </a:solidFill>
              </a:rPr>
              <a:t>o</a:t>
            </a:r>
            <a:r>
              <a:rPr lang="en-US" sz="1600" b="1" dirty="0" smtClean="0">
                <a:solidFill>
                  <a:srgbClr val="000090"/>
                </a:solidFill>
              </a:rPr>
              <a:t> GFS Analysis</a:t>
            </a:r>
          </a:p>
          <a:p>
            <a:pPr lvl="2"/>
            <a:r>
              <a:rPr lang="en-US" sz="1600" b="1" dirty="0" smtClean="0">
                <a:solidFill>
                  <a:srgbClr val="000090"/>
                </a:solidFill>
              </a:rPr>
              <a:t>Convection permitting</a:t>
            </a:r>
          </a:p>
          <a:p>
            <a:pPr lvl="2"/>
            <a:r>
              <a:rPr lang="en-US" sz="1600" b="1" dirty="0" smtClean="0">
                <a:solidFill>
                  <a:srgbClr val="000090"/>
                </a:solidFill>
              </a:rPr>
              <a:t>Physics based ensemble</a:t>
            </a:r>
          </a:p>
          <a:p>
            <a:pPr lvl="3"/>
            <a:r>
              <a:rPr lang="en-US" sz="1400" b="1" dirty="0" smtClean="0">
                <a:solidFill>
                  <a:srgbClr val="000090"/>
                </a:solidFill>
              </a:rPr>
              <a:t>5 different microphysics parameterizations</a:t>
            </a:r>
          </a:p>
          <a:p>
            <a:pPr lvl="3"/>
            <a:r>
              <a:rPr lang="en-US" sz="1400" b="1" dirty="0" smtClean="0">
                <a:solidFill>
                  <a:srgbClr val="000090"/>
                </a:solidFill>
              </a:rPr>
              <a:t>3 different boundary layer physics</a:t>
            </a:r>
          </a:p>
          <a:p>
            <a:pPr lvl="3"/>
            <a:r>
              <a:rPr lang="en-US" sz="1400" b="1" dirty="0" smtClean="0">
                <a:solidFill>
                  <a:srgbClr val="000090"/>
                </a:solidFill>
              </a:rPr>
              <a:t>Results in 15 possible combinations </a:t>
            </a:r>
          </a:p>
          <a:p>
            <a:pPr lvl="2"/>
            <a:endParaRPr lang="en-US" sz="1200" b="1" dirty="0">
              <a:solidFill>
                <a:srgbClr val="000090"/>
              </a:solidFill>
            </a:endParaRPr>
          </a:p>
          <a:p>
            <a:pPr lvl="2"/>
            <a:endParaRPr lang="en-US" sz="1200" b="1" dirty="0" smtClean="0">
              <a:solidFill>
                <a:srgbClr val="000090"/>
              </a:solidFill>
            </a:endParaRPr>
          </a:p>
          <a:p>
            <a:pPr lvl="2"/>
            <a:endParaRPr lang="en-US" sz="1200" b="1" dirty="0">
              <a:solidFill>
                <a:srgbClr val="000090"/>
              </a:solidFill>
            </a:endParaRPr>
          </a:p>
          <a:p>
            <a:pPr lvl="2"/>
            <a:endParaRPr lang="en-US" sz="1200" b="1" dirty="0" smtClean="0">
              <a:solidFill>
                <a:srgbClr val="000090"/>
              </a:solidFill>
            </a:endParaRPr>
          </a:p>
          <a:p>
            <a:pPr lvl="2"/>
            <a:endParaRPr lang="en-US" sz="1200" b="1" dirty="0">
              <a:solidFill>
                <a:srgbClr val="000090"/>
              </a:solidFill>
            </a:endParaRPr>
          </a:p>
          <a:p>
            <a:pPr marL="914400" lvl="2" indent="0">
              <a:buNone/>
            </a:pPr>
            <a:r>
              <a:rPr lang="en-US" sz="1200" b="1" dirty="0" smtClean="0">
                <a:solidFill>
                  <a:srgbClr val="000090"/>
                </a:solidFill>
              </a:rPr>
              <a:t> </a:t>
            </a:r>
            <a:endParaRPr lang="en-US" sz="1200" b="1" dirty="0" smtClean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WRF Ensemble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2978949"/>
              </p:ext>
            </p:extLst>
          </p:nvPr>
        </p:nvGraphicFramePr>
        <p:xfrm>
          <a:off x="457200" y="3778805"/>
          <a:ext cx="8305667" cy="18696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42762"/>
                <a:gridCol w="1232581"/>
                <a:gridCol w="1232581"/>
                <a:gridCol w="1232581"/>
                <a:gridCol w="1232581"/>
                <a:gridCol w="1232581"/>
              </a:tblGrid>
              <a:tr h="340462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Planetary</a:t>
                      </a:r>
                      <a:r>
                        <a:rPr lang="en-US" baseline="0" dirty="0" smtClean="0"/>
                        <a:t> Boundary Layer Physics</a:t>
                      </a:r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Microphysics</a:t>
                      </a:r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4046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Lin</a:t>
                      </a:r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Ferrier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Goddard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WSM-6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Thompson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46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Yonsei University (YSU)</a:t>
                      </a:r>
                      <a:endParaRPr lang="en-US" sz="1200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Run_01</a:t>
                      </a:r>
                      <a:endParaRPr lang="en-US" sz="1200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Run_04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Run_07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Run_10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Run_13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46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Mellor-Yamada-Janic</a:t>
                      </a:r>
                      <a:r>
                        <a:rPr lang="en-US" sz="1200" baseline="0" dirty="0" smtClean="0"/>
                        <a:t> (MYJ)</a:t>
                      </a:r>
                      <a:endParaRPr lang="en-US" sz="1200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Run_02</a:t>
                      </a:r>
                      <a:endParaRPr lang="en-US" sz="1200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Run_05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Run_08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Run_11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Run_14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74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Mellor-Yamada Nakanishi and Niino</a:t>
                      </a:r>
                      <a:r>
                        <a:rPr lang="en-US" sz="1200" baseline="0" dirty="0" smtClean="0"/>
                        <a:t> Level 2.5 (MYNN)</a:t>
                      </a:r>
                      <a:endParaRPr lang="en-US" sz="1200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Run_03</a:t>
                      </a:r>
                      <a:endParaRPr lang="en-US" sz="1200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Run_06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Run_09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Run_12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Run_15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9090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WRF Ensemble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83313" y="635498"/>
            <a:ext cx="5097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Stage IV Precipitation Total (0000 UTC – 1800 UTC 13 Aug 2014) 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5439" r="6167"/>
          <a:stretch/>
        </p:blipFill>
        <p:spPr>
          <a:xfrm>
            <a:off x="2995602" y="914687"/>
            <a:ext cx="5674299" cy="55023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94188" t="12365" r="-461" b="82802"/>
          <a:stretch/>
        </p:blipFill>
        <p:spPr>
          <a:xfrm>
            <a:off x="8652139" y="1391562"/>
            <a:ext cx="367121" cy="2721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94206" t="19554" b="22282"/>
          <a:stretch/>
        </p:blipFill>
        <p:spPr>
          <a:xfrm>
            <a:off x="8677390" y="1610441"/>
            <a:ext cx="412918" cy="398894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904021"/>
            <a:ext cx="2902948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/>
              <a:t>Simulations organized into      </a:t>
            </a:r>
            <a:r>
              <a:rPr lang="en-US" sz="2400" b="1" dirty="0" smtClean="0">
                <a:solidFill>
                  <a:srgbClr val="008000"/>
                </a:solidFill>
              </a:rPr>
              <a:t>5 “best” </a:t>
            </a:r>
            <a:r>
              <a:rPr lang="en-US" sz="2400" b="1" dirty="0" smtClean="0"/>
              <a:t>and          </a:t>
            </a:r>
            <a:r>
              <a:rPr lang="en-US" sz="2400" b="1" dirty="0" smtClean="0">
                <a:solidFill>
                  <a:srgbClr val="FF0000"/>
                </a:solidFill>
              </a:rPr>
              <a:t>5 “worst”</a:t>
            </a:r>
            <a:r>
              <a:rPr lang="en-US" sz="2400" b="1" dirty="0" smtClean="0"/>
              <a:t> runs</a:t>
            </a:r>
          </a:p>
          <a:p>
            <a:pPr marL="454025" lvl="1" indent="-227013"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Grid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points restricted to counties near Long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Island</a:t>
            </a:r>
          </a:p>
          <a:p>
            <a:pPr marL="454025" lvl="1" indent="-227013">
              <a:buFont typeface="Arial"/>
              <a:buChar char="•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Determined by how accurately simulation captures PDF of high end total rainfall</a:t>
            </a:r>
          </a:p>
          <a:p>
            <a:pPr marL="911225" lvl="2" indent="-227013">
              <a:buFont typeface="Arial"/>
              <a:buChar char="•"/>
            </a:pPr>
            <a:r>
              <a:rPr lang="en-US" sz="1600" b="1" dirty="0">
                <a:solidFill>
                  <a:schemeClr val="bg1">
                    <a:lumMod val="85000"/>
                  </a:schemeClr>
                </a:solidFill>
              </a:rPr>
              <a:t>&gt; 100 </a:t>
            </a:r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</a:rPr>
              <a:t>mm</a:t>
            </a:r>
            <a:endParaRPr lang="en-US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454025" lvl="1" indent="-227013"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Best runs more accurately capture tail end of verifying PDF</a:t>
            </a:r>
          </a:p>
          <a:p>
            <a:pPr marL="911225" lvl="2" indent="-227013">
              <a:buFont typeface="Arial"/>
              <a:buChar char="•"/>
            </a:pPr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</a:rPr>
              <a:t>Better predict high end total rainfall</a:t>
            </a:r>
          </a:p>
        </p:txBody>
      </p:sp>
    </p:spTree>
    <p:extLst>
      <p:ext uri="{BB962C8B-B14F-4D97-AF65-F5344CB8AC3E}">
        <p14:creationId xmlns:p14="http://schemas.microsoft.com/office/powerpoint/2010/main" val="863484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WRF Ensemble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5953" r="6363"/>
          <a:stretch/>
        </p:blipFill>
        <p:spPr>
          <a:xfrm>
            <a:off x="2993668" y="941240"/>
            <a:ext cx="5662446" cy="547248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883313" y="635498"/>
            <a:ext cx="5097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Stage IV Precipitation Total (0000 UTC – 1800 UTC 13 Aug 2014) 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94188" t="12365" r="-461" b="82802"/>
          <a:stretch/>
        </p:blipFill>
        <p:spPr>
          <a:xfrm>
            <a:off x="8652139" y="1391562"/>
            <a:ext cx="367121" cy="2721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94206" t="19554" b="22282"/>
          <a:stretch/>
        </p:blipFill>
        <p:spPr>
          <a:xfrm>
            <a:off x="8677390" y="1610441"/>
            <a:ext cx="412918" cy="398894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904021"/>
            <a:ext cx="2902948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/>
              <a:t>Simulations organized into      </a:t>
            </a:r>
            <a:r>
              <a:rPr lang="en-US" sz="2400" b="1" dirty="0" smtClean="0">
                <a:solidFill>
                  <a:srgbClr val="008000"/>
                </a:solidFill>
              </a:rPr>
              <a:t>5 “best” </a:t>
            </a:r>
            <a:r>
              <a:rPr lang="en-US" sz="2400" b="1" dirty="0" smtClean="0"/>
              <a:t>and          </a:t>
            </a:r>
            <a:r>
              <a:rPr lang="en-US" sz="2400" b="1" dirty="0" smtClean="0">
                <a:solidFill>
                  <a:srgbClr val="FF0000"/>
                </a:solidFill>
              </a:rPr>
              <a:t>5 “worst”</a:t>
            </a:r>
            <a:r>
              <a:rPr lang="en-US" sz="2400" b="1" dirty="0" smtClean="0"/>
              <a:t> runs</a:t>
            </a:r>
          </a:p>
          <a:p>
            <a:pPr marL="454025" lvl="1" indent="-227013">
              <a:buFont typeface="Arial"/>
              <a:buChar char="•"/>
            </a:pPr>
            <a:r>
              <a:rPr lang="en-US" b="1" dirty="0" smtClean="0">
                <a:solidFill>
                  <a:srgbClr val="000090"/>
                </a:solidFill>
              </a:rPr>
              <a:t>Grid </a:t>
            </a:r>
            <a:r>
              <a:rPr lang="en-US" b="1" dirty="0" smtClean="0">
                <a:solidFill>
                  <a:srgbClr val="000090"/>
                </a:solidFill>
              </a:rPr>
              <a:t>points restricted to counties near Long </a:t>
            </a:r>
            <a:r>
              <a:rPr lang="en-US" b="1" dirty="0" smtClean="0">
                <a:solidFill>
                  <a:srgbClr val="000090"/>
                </a:solidFill>
              </a:rPr>
              <a:t>Island</a:t>
            </a:r>
          </a:p>
          <a:p>
            <a:pPr marL="454025" lvl="1" indent="-227013">
              <a:buFont typeface="Arial"/>
              <a:buChar char="•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Determined by how accurately simulation captures PDF of high end total rainfall</a:t>
            </a:r>
          </a:p>
          <a:p>
            <a:pPr marL="911225" lvl="2" indent="-227013">
              <a:buFont typeface="Arial"/>
              <a:buChar char="•"/>
            </a:pPr>
            <a:r>
              <a:rPr lang="en-US" sz="1600" b="1" dirty="0">
                <a:solidFill>
                  <a:schemeClr val="bg1">
                    <a:lumMod val="85000"/>
                  </a:schemeClr>
                </a:solidFill>
              </a:rPr>
              <a:t>&gt; 100 </a:t>
            </a:r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</a:rPr>
              <a:t>mm</a:t>
            </a:r>
            <a:endParaRPr lang="en-US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454025" lvl="1" indent="-227013"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Best runs more accurately capture tail end of verifying PDF</a:t>
            </a:r>
          </a:p>
          <a:p>
            <a:pPr marL="911225" lvl="2" indent="-227013">
              <a:buFont typeface="Arial"/>
              <a:buChar char="•"/>
            </a:pPr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</a:rPr>
              <a:t>Better predict high end total rainfall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68209" y="4338360"/>
            <a:ext cx="2073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 = 2508 grid </a:t>
            </a:r>
            <a:r>
              <a:rPr lang="en-US" dirty="0" smtClean="0"/>
              <a:t>points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55260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589" b="4843"/>
          <a:stretch/>
        </p:blipFill>
        <p:spPr>
          <a:xfrm>
            <a:off x="3311073" y="650510"/>
            <a:ext cx="5697742" cy="58956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16449" y="943114"/>
            <a:ext cx="20735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 = 2508 grid points</a:t>
            </a:r>
          </a:p>
          <a:p>
            <a:endParaRPr lang="en-US" dirty="0"/>
          </a:p>
          <a:p>
            <a:r>
              <a:rPr lang="en-US" dirty="0" smtClean="0"/>
              <a:t>Binned every 1 mm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WRF Ensemble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19720" r="95096" b="30168"/>
          <a:stretch/>
        </p:blipFill>
        <p:spPr>
          <a:xfrm>
            <a:off x="3026593" y="1857808"/>
            <a:ext cx="290209" cy="29983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37355" t="95191" r="16935" b="-743"/>
          <a:stretch/>
        </p:blipFill>
        <p:spPr>
          <a:xfrm>
            <a:off x="5420347" y="6525828"/>
            <a:ext cx="2705040" cy="33217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904021"/>
            <a:ext cx="2902948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/>
              <a:t>Simulations organized into      </a:t>
            </a:r>
            <a:r>
              <a:rPr lang="en-US" sz="2400" b="1" dirty="0" smtClean="0">
                <a:solidFill>
                  <a:srgbClr val="008000"/>
                </a:solidFill>
              </a:rPr>
              <a:t>5 “best” </a:t>
            </a:r>
            <a:r>
              <a:rPr lang="en-US" sz="2400" b="1" dirty="0" smtClean="0"/>
              <a:t>and          </a:t>
            </a:r>
            <a:r>
              <a:rPr lang="en-US" sz="2400" b="1" dirty="0" smtClean="0">
                <a:solidFill>
                  <a:srgbClr val="FF0000"/>
                </a:solidFill>
              </a:rPr>
              <a:t>5 “worst”</a:t>
            </a:r>
            <a:r>
              <a:rPr lang="en-US" sz="2400" b="1" dirty="0" smtClean="0"/>
              <a:t> runs</a:t>
            </a:r>
          </a:p>
          <a:p>
            <a:pPr marL="454025" lvl="1" indent="-227013">
              <a:buFont typeface="Arial"/>
              <a:buChar char="•"/>
            </a:pPr>
            <a:r>
              <a:rPr lang="en-US" b="1" dirty="0" smtClean="0">
                <a:solidFill>
                  <a:srgbClr val="000090"/>
                </a:solidFill>
              </a:rPr>
              <a:t>Grid </a:t>
            </a:r>
            <a:r>
              <a:rPr lang="en-US" b="1" dirty="0" smtClean="0">
                <a:solidFill>
                  <a:srgbClr val="000090"/>
                </a:solidFill>
              </a:rPr>
              <a:t>points restricted to counties near Long </a:t>
            </a:r>
            <a:r>
              <a:rPr lang="en-US" b="1" dirty="0" smtClean="0">
                <a:solidFill>
                  <a:srgbClr val="000090"/>
                </a:solidFill>
              </a:rPr>
              <a:t>Island</a:t>
            </a:r>
          </a:p>
          <a:p>
            <a:pPr marL="454025" lvl="1" indent="-227013">
              <a:buFont typeface="Arial"/>
              <a:buChar char="•"/>
            </a:pPr>
            <a:r>
              <a:rPr lang="en-US" b="1" dirty="0">
                <a:solidFill>
                  <a:srgbClr val="000090"/>
                </a:solidFill>
              </a:rPr>
              <a:t>Determined by how accurately simulation captures PDF of high end total rainfall</a:t>
            </a:r>
          </a:p>
          <a:p>
            <a:pPr marL="911225" lvl="2" indent="-227013">
              <a:buFont typeface="Arial"/>
              <a:buChar char="•"/>
            </a:pPr>
            <a:r>
              <a:rPr lang="en-US" sz="1600" b="1" dirty="0">
                <a:solidFill>
                  <a:srgbClr val="000090"/>
                </a:solidFill>
              </a:rPr>
              <a:t>&gt; 100 </a:t>
            </a:r>
            <a:r>
              <a:rPr lang="en-US" sz="1600" b="1" dirty="0" smtClean="0">
                <a:solidFill>
                  <a:srgbClr val="000090"/>
                </a:solidFill>
              </a:rPr>
              <a:t>mm</a:t>
            </a:r>
            <a:endParaRPr lang="en-US" b="1" dirty="0" smtClean="0">
              <a:solidFill>
                <a:srgbClr val="000090"/>
              </a:solidFill>
            </a:endParaRPr>
          </a:p>
          <a:p>
            <a:pPr marL="454025" lvl="1" indent="-227013"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Best runs more accurately capture tail end of verifying PDF</a:t>
            </a:r>
          </a:p>
          <a:p>
            <a:pPr marL="911225" lvl="2" indent="-227013">
              <a:buFont typeface="Arial"/>
              <a:buChar char="•"/>
            </a:pPr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</a:rPr>
              <a:t>Better predict high end total rainfall</a:t>
            </a:r>
          </a:p>
        </p:txBody>
      </p:sp>
      <p:sp>
        <p:nvSpPr>
          <p:cNvPr id="4" name="Rectangle 3"/>
          <p:cNvSpPr/>
          <p:nvPr/>
        </p:nvSpPr>
        <p:spPr>
          <a:xfrm>
            <a:off x="5420347" y="5730240"/>
            <a:ext cx="3500133" cy="38608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076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437" b="4843"/>
          <a:stretch/>
        </p:blipFill>
        <p:spPr>
          <a:xfrm>
            <a:off x="3308569" y="650510"/>
            <a:ext cx="5706915" cy="589563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20347" y="5753731"/>
            <a:ext cx="1315398" cy="351547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5420347" y="2884655"/>
            <a:ext cx="317509" cy="2869076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735745" y="2884655"/>
            <a:ext cx="1951055" cy="2869076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735745" y="5038921"/>
            <a:ext cx="1984184" cy="1066359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420347" y="5040330"/>
            <a:ext cx="317509" cy="106495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097" t="63166" r="57635" b="8061"/>
          <a:stretch/>
        </p:blipFill>
        <p:spPr>
          <a:xfrm>
            <a:off x="5771263" y="2849342"/>
            <a:ext cx="2935837" cy="218957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716449" y="943114"/>
            <a:ext cx="20735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 = 2508 grid points</a:t>
            </a:r>
          </a:p>
          <a:p>
            <a:endParaRPr lang="en-US" dirty="0"/>
          </a:p>
          <a:p>
            <a:r>
              <a:rPr lang="en-US" dirty="0" smtClean="0"/>
              <a:t>Binned every 1 mm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WRF Ensemble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37355" t="95191" r="16935" b="-743"/>
          <a:stretch/>
        </p:blipFill>
        <p:spPr>
          <a:xfrm>
            <a:off x="5420347" y="6525828"/>
            <a:ext cx="2705040" cy="33217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904021"/>
            <a:ext cx="2902948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/>
              <a:t>Simulations organized into      </a:t>
            </a:r>
            <a:r>
              <a:rPr lang="en-US" sz="2400" b="1" dirty="0" smtClean="0">
                <a:solidFill>
                  <a:srgbClr val="008000"/>
                </a:solidFill>
              </a:rPr>
              <a:t>5 “best” </a:t>
            </a:r>
            <a:r>
              <a:rPr lang="en-US" sz="2400" b="1" dirty="0" smtClean="0"/>
              <a:t>and          </a:t>
            </a:r>
            <a:r>
              <a:rPr lang="en-US" sz="2400" b="1" dirty="0" smtClean="0">
                <a:solidFill>
                  <a:srgbClr val="FF0000"/>
                </a:solidFill>
              </a:rPr>
              <a:t>5 “worst”</a:t>
            </a:r>
            <a:r>
              <a:rPr lang="en-US" sz="2400" b="1" dirty="0" smtClean="0"/>
              <a:t> runs</a:t>
            </a:r>
          </a:p>
          <a:p>
            <a:pPr marL="454025" lvl="1" indent="-227013">
              <a:buFont typeface="Arial"/>
              <a:buChar char="•"/>
            </a:pPr>
            <a:r>
              <a:rPr lang="en-US" b="1" dirty="0" smtClean="0">
                <a:solidFill>
                  <a:srgbClr val="000090"/>
                </a:solidFill>
              </a:rPr>
              <a:t>Grid </a:t>
            </a:r>
            <a:r>
              <a:rPr lang="en-US" b="1" dirty="0" smtClean="0">
                <a:solidFill>
                  <a:srgbClr val="000090"/>
                </a:solidFill>
              </a:rPr>
              <a:t>points restricted to counties near Long </a:t>
            </a:r>
            <a:r>
              <a:rPr lang="en-US" b="1" dirty="0" smtClean="0">
                <a:solidFill>
                  <a:srgbClr val="000090"/>
                </a:solidFill>
              </a:rPr>
              <a:t>Island</a:t>
            </a:r>
          </a:p>
          <a:p>
            <a:pPr marL="454025" lvl="1" indent="-227013">
              <a:buFont typeface="Arial"/>
              <a:buChar char="•"/>
            </a:pPr>
            <a:r>
              <a:rPr lang="en-US" b="1" dirty="0">
                <a:solidFill>
                  <a:srgbClr val="000090"/>
                </a:solidFill>
              </a:rPr>
              <a:t>Determined by how accurately simulation captures PDF of high end total rainfall</a:t>
            </a:r>
          </a:p>
          <a:p>
            <a:pPr marL="911225" lvl="2" indent="-227013">
              <a:buFont typeface="Arial"/>
              <a:buChar char="•"/>
            </a:pPr>
            <a:r>
              <a:rPr lang="en-US" sz="1600" b="1" dirty="0">
                <a:solidFill>
                  <a:srgbClr val="000090"/>
                </a:solidFill>
              </a:rPr>
              <a:t>&gt; 100 </a:t>
            </a:r>
            <a:r>
              <a:rPr lang="en-US" sz="1600" b="1" dirty="0" smtClean="0">
                <a:solidFill>
                  <a:srgbClr val="000090"/>
                </a:solidFill>
              </a:rPr>
              <a:t>mm</a:t>
            </a:r>
            <a:endParaRPr lang="en-US" b="1" dirty="0" smtClean="0">
              <a:solidFill>
                <a:srgbClr val="000090"/>
              </a:solidFill>
            </a:endParaRPr>
          </a:p>
          <a:p>
            <a:pPr marL="454025" lvl="1" indent="-227013">
              <a:buFont typeface="Arial"/>
              <a:buChar char="•"/>
            </a:pPr>
            <a:r>
              <a:rPr lang="en-US" b="1" dirty="0" smtClean="0">
                <a:solidFill>
                  <a:srgbClr val="000090"/>
                </a:solidFill>
              </a:rPr>
              <a:t>Best runs more accurately capture tail end of verifying PDF</a:t>
            </a:r>
          </a:p>
          <a:p>
            <a:pPr marL="911225" lvl="2" indent="-227013">
              <a:buFont typeface="Arial"/>
              <a:buChar char="•"/>
            </a:pPr>
            <a:r>
              <a:rPr lang="en-US" sz="1600" b="1" dirty="0" smtClean="0">
                <a:solidFill>
                  <a:srgbClr val="000090"/>
                </a:solidFill>
              </a:rPr>
              <a:t>Better predict high end total rainfall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t="19720" r="95096" b="30168"/>
          <a:stretch/>
        </p:blipFill>
        <p:spPr>
          <a:xfrm>
            <a:off x="3026593" y="1857808"/>
            <a:ext cx="290209" cy="299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456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957" r="6417"/>
          <a:stretch/>
        </p:blipFill>
        <p:spPr>
          <a:xfrm>
            <a:off x="2992095" y="940422"/>
            <a:ext cx="5659181" cy="5472255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0" y="975946"/>
            <a:ext cx="2989693" cy="530738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Compare Runs</a:t>
            </a:r>
            <a:endParaRPr lang="en-US" sz="2400" b="1" dirty="0"/>
          </a:p>
          <a:p>
            <a:pPr lvl="1"/>
            <a:r>
              <a:rPr lang="en-US" sz="1800" b="1" dirty="0">
                <a:solidFill>
                  <a:srgbClr val="008000"/>
                </a:solidFill>
              </a:rPr>
              <a:t>Best Simulation (run_07)</a:t>
            </a:r>
          </a:p>
          <a:p>
            <a:pPr lvl="2"/>
            <a:r>
              <a:rPr lang="en-US" sz="1600" b="1" dirty="0">
                <a:solidFill>
                  <a:srgbClr val="000090"/>
                </a:solidFill>
              </a:rPr>
              <a:t>Goddard Microphysics</a:t>
            </a:r>
          </a:p>
          <a:p>
            <a:pPr lvl="2"/>
            <a:r>
              <a:rPr lang="en-US" sz="1600" b="1" dirty="0">
                <a:solidFill>
                  <a:srgbClr val="000090"/>
                </a:solidFill>
              </a:rPr>
              <a:t>YSU Boundary Layer </a:t>
            </a:r>
            <a:r>
              <a:rPr lang="en-US" sz="1600" b="1" dirty="0" smtClean="0">
                <a:solidFill>
                  <a:srgbClr val="000090"/>
                </a:solidFill>
              </a:rPr>
              <a:t>Physics</a:t>
            </a:r>
          </a:p>
          <a:p>
            <a:pPr lvl="1"/>
            <a:r>
              <a:rPr lang="en-US" sz="1800" b="1" dirty="0" smtClean="0">
                <a:solidFill>
                  <a:srgbClr val="D9D9D9"/>
                </a:solidFill>
              </a:rPr>
              <a:t>Bad Simulation (run_02)</a:t>
            </a:r>
          </a:p>
          <a:p>
            <a:pPr lvl="2"/>
            <a:r>
              <a:rPr lang="en-US" sz="1600" b="1" dirty="0" smtClean="0">
                <a:solidFill>
                  <a:srgbClr val="D9D9D9"/>
                </a:solidFill>
              </a:rPr>
              <a:t>Lin Microphysics</a:t>
            </a:r>
          </a:p>
          <a:p>
            <a:pPr lvl="2"/>
            <a:r>
              <a:rPr lang="en-US" sz="1600" b="1" dirty="0" smtClean="0">
                <a:solidFill>
                  <a:srgbClr val="D9D9D9"/>
                </a:solidFill>
              </a:rPr>
              <a:t>MYJ Boundary Layer Physics</a:t>
            </a:r>
          </a:p>
          <a:p>
            <a:pPr marL="914400" lvl="2" indent="0">
              <a:buNone/>
            </a:pPr>
            <a:r>
              <a:rPr lang="en-US" sz="1200" b="1" dirty="0" smtClean="0">
                <a:solidFill>
                  <a:srgbClr val="000090"/>
                </a:solidFill>
              </a:rPr>
              <a:t> </a:t>
            </a:r>
            <a:endParaRPr lang="en-US" sz="1200" b="1" dirty="0" smtClean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3890965" y="645650"/>
            <a:ext cx="5097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Run 07 Precipitation Total (0000 UTC – 1800 UTC 13 Aug 2014)</a:t>
            </a:r>
            <a:endParaRPr lang="en-US" sz="14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WRF Ensemble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94542" y="2530454"/>
            <a:ext cx="2246309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Linear band of &gt; 100 mm totals close to verification</a:t>
            </a:r>
            <a:endParaRPr lang="en-US" sz="1400" dirty="0">
              <a:solidFill>
                <a:srgbClr val="008000"/>
              </a:solidFill>
            </a:endParaRPr>
          </a:p>
        </p:txBody>
      </p:sp>
      <p:cxnSp>
        <p:nvCxnSpPr>
          <p:cNvPr id="4" name="Straight Arrow Connector 3"/>
          <p:cNvCxnSpPr>
            <a:stCxn id="10" idx="2"/>
          </p:cNvCxnSpPr>
          <p:nvPr/>
        </p:nvCxnSpPr>
        <p:spPr>
          <a:xfrm>
            <a:off x="5217697" y="3053674"/>
            <a:ext cx="990461" cy="1044212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94188" t="12365" r="-461" b="82802"/>
          <a:stretch/>
        </p:blipFill>
        <p:spPr>
          <a:xfrm>
            <a:off x="8652139" y="1391562"/>
            <a:ext cx="367121" cy="2721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94206" t="19554" b="22282"/>
          <a:stretch/>
        </p:blipFill>
        <p:spPr>
          <a:xfrm>
            <a:off x="8677390" y="1610441"/>
            <a:ext cx="412918" cy="398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22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647" r="6153"/>
          <a:stretch/>
        </p:blipFill>
        <p:spPr>
          <a:xfrm>
            <a:off x="2993899" y="925195"/>
            <a:ext cx="5675139" cy="54903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90965" y="644061"/>
            <a:ext cx="5097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Run 02 Precipitation Total (0000 UTC – 1800 UTC 13 Aug 2014)</a:t>
            </a:r>
            <a:endParaRPr lang="en-US" sz="1400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WRF Ensemble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08149" y="2706769"/>
            <a:ext cx="1734621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Lack of focused precipitation totals</a:t>
            </a:r>
            <a:endParaRPr lang="en-US" sz="1400" dirty="0">
              <a:solidFill>
                <a:srgbClr val="008000"/>
              </a:solidFill>
            </a:endParaRPr>
          </a:p>
        </p:txBody>
      </p:sp>
      <p:cxnSp>
        <p:nvCxnSpPr>
          <p:cNvPr id="21" name="Straight Arrow Connector 20"/>
          <p:cNvCxnSpPr>
            <a:stCxn id="19" idx="2"/>
          </p:cNvCxnSpPr>
          <p:nvPr/>
        </p:nvCxnSpPr>
        <p:spPr>
          <a:xfrm>
            <a:off x="5075460" y="3229989"/>
            <a:ext cx="867310" cy="632989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2"/>
          <p:cNvSpPr txBox="1">
            <a:spLocks/>
          </p:cNvSpPr>
          <p:nvPr/>
        </p:nvSpPr>
        <p:spPr>
          <a:xfrm>
            <a:off x="0" y="975946"/>
            <a:ext cx="2989693" cy="530738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Compare Runs</a:t>
            </a:r>
            <a:endParaRPr lang="en-US" sz="2400" b="1" dirty="0"/>
          </a:p>
          <a:p>
            <a:pPr lvl="1"/>
            <a:r>
              <a:rPr lang="en-US" sz="1800" b="1" dirty="0">
                <a:solidFill>
                  <a:srgbClr val="008000"/>
                </a:solidFill>
              </a:rPr>
              <a:t>Best Simulation (run_07)</a:t>
            </a:r>
          </a:p>
          <a:p>
            <a:pPr lvl="2"/>
            <a:r>
              <a:rPr lang="en-US" sz="1600" b="1" dirty="0">
                <a:solidFill>
                  <a:srgbClr val="000090"/>
                </a:solidFill>
              </a:rPr>
              <a:t>Goddard Microphysics</a:t>
            </a:r>
          </a:p>
          <a:p>
            <a:pPr lvl="2"/>
            <a:r>
              <a:rPr lang="en-US" sz="1600" b="1" dirty="0">
                <a:solidFill>
                  <a:srgbClr val="000090"/>
                </a:solidFill>
              </a:rPr>
              <a:t>YSU Boundary Layer </a:t>
            </a:r>
            <a:r>
              <a:rPr lang="en-US" sz="1600" b="1" dirty="0" smtClean="0">
                <a:solidFill>
                  <a:srgbClr val="000090"/>
                </a:solidFill>
              </a:rPr>
              <a:t>Physics</a:t>
            </a:r>
          </a:p>
          <a:p>
            <a:pPr lvl="1"/>
            <a:r>
              <a:rPr lang="en-US" sz="1800" b="1" dirty="0" smtClean="0">
                <a:solidFill>
                  <a:srgbClr val="FF0000"/>
                </a:solidFill>
              </a:rPr>
              <a:t>Bad Simulation (run_02)</a:t>
            </a:r>
          </a:p>
          <a:p>
            <a:pPr lvl="2"/>
            <a:r>
              <a:rPr lang="en-US" sz="1600" b="1" dirty="0" smtClean="0">
                <a:solidFill>
                  <a:srgbClr val="000090"/>
                </a:solidFill>
              </a:rPr>
              <a:t>Lin Microphysics</a:t>
            </a:r>
          </a:p>
          <a:p>
            <a:pPr lvl="2"/>
            <a:r>
              <a:rPr lang="en-US" sz="1600" b="1" dirty="0" smtClean="0">
                <a:solidFill>
                  <a:srgbClr val="000090"/>
                </a:solidFill>
              </a:rPr>
              <a:t>MYJ Boundary Layer Physics</a:t>
            </a:r>
          </a:p>
          <a:p>
            <a:pPr marL="914400" lvl="2" indent="0">
              <a:buNone/>
            </a:pPr>
            <a:r>
              <a:rPr lang="en-US" sz="1200" b="1" dirty="0" smtClean="0">
                <a:solidFill>
                  <a:srgbClr val="000090"/>
                </a:solidFill>
              </a:rPr>
              <a:t> </a:t>
            </a:r>
            <a:endParaRPr lang="en-US" sz="1200" b="1" dirty="0" smtClean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 smtClean="0"/>
          </a:p>
        </p:txBody>
      </p:sp>
      <p:sp>
        <p:nvSpPr>
          <p:cNvPr id="28" name="TextBox 27"/>
          <p:cNvSpPr txBox="1"/>
          <p:nvPr/>
        </p:nvSpPr>
        <p:spPr>
          <a:xfrm>
            <a:off x="-7422" y="4729741"/>
            <a:ext cx="299366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Remainder of talk will compare these two simulations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94188" t="12365" r="-461" b="82802"/>
          <a:stretch/>
        </p:blipFill>
        <p:spPr>
          <a:xfrm>
            <a:off x="8652139" y="1391562"/>
            <a:ext cx="367121" cy="2721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94206" t="19554" b="22282"/>
          <a:stretch/>
        </p:blipFill>
        <p:spPr>
          <a:xfrm>
            <a:off x="8677390" y="1610441"/>
            <a:ext cx="412918" cy="398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56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WRF Ensemble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0" y="715398"/>
            <a:ext cx="86868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Reflectivity Animation</a:t>
            </a:r>
          </a:p>
          <a:p>
            <a:pPr lvl="1"/>
            <a:r>
              <a:rPr lang="en-US" sz="1400" b="1" dirty="0" smtClean="0">
                <a:solidFill>
                  <a:srgbClr val="000090"/>
                </a:solidFill>
              </a:rPr>
              <a:t>Lowest layer reflectivity (shading, </a:t>
            </a:r>
            <a:r>
              <a:rPr lang="en-US" sz="1400" b="1" dirty="0" err="1" smtClean="0">
                <a:solidFill>
                  <a:srgbClr val="000090"/>
                </a:solidFill>
              </a:rPr>
              <a:t>dBZ</a:t>
            </a:r>
            <a:r>
              <a:rPr lang="en-US" sz="1400" b="1" dirty="0" smtClean="0">
                <a:solidFill>
                  <a:srgbClr val="000090"/>
                </a:solidFill>
              </a:rPr>
              <a:t>)</a:t>
            </a:r>
            <a:endParaRPr lang="en-US" sz="1400" b="1" baseline="30000" dirty="0" smtClean="0">
              <a:solidFill>
                <a:srgbClr val="000090"/>
              </a:solidFill>
            </a:endParaRPr>
          </a:p>
        </p:txBody>
      </p:sp>
      <p:pic>
        <p:nvPicPr>
          <p:cNvPr id="3" name="Picture 2" descr="ref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7013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25531" y="1757746"/>
            <a:ext cx="14824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Best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683527" y="1757746"/>
            <a:ext cx="143192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Bad</a:t>
            </a:r>
            <a:r>
              <a:rPr lang="en-US" b="1" dirty="0" smtClean="0"/>
              <a:t> Member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604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930" t="5969" r="5635"/>
          <a:stretch/>
        </p:blipFill>
        <p:spPr>
          <a:xfrm>
            <a:off x="4761983" y="1744762"/>
            <a:ext cx="4206708" cy="44125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5930" r="6013"/>
          <a:stretch/>
        </p:blipFill>
        <p:spPr>
          <a:xfrm>
            <a:off x="10451" y="1744762"/>
            <a:ext cx="4738703" cy="4414406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WRF Ensemble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93129" y="2076456"/>
            <a:ext cx="14824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Best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315929" y="2076456"/>
            <a:ext cx="143192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Bad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981965" y="1602230"/>
            <a:ext cx="359688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10h Forecast 1000 UTC 13 Aug 2014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689742"/>
            <a:ext cx="86868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Reflectivity </a:t>
            </a:r>
            <a:r>
              <a:rPr lang="en-US" sz="2400" b="1" dirty="0" smtClean="0"/>
              <a:t>Snapshot</a:t>
            </a:r>
            <a:endParaRPr lang="en-US" sz="2400" b="1" dirty="0"/>
          </a:p>
          <a:p>
            <a:pPr lvl="1"/>
            <a:r>
              <a:rPr lang="en-US" sz="1400" b="1" dirty="0" smtClean="0">
                <a:solidFill>
                  <a:srgbClr val="000090"/>
                </a:solidFill>
              </a:rPr>
              <a:t>Lowest </a:t>
            </a:r>
            <a:r>
              <a:rPr lang="en-US" sz="1400" b="1" dirty="0">
                <a:solidFill>
                  <a:srgbClr val="000090"/>
                </a:solidFill>
              </a:rPr>
              <a:t>Layer Reflectivity (shading, </a:t>
            </a:r>
            <a:r>
              <a:rPr lang="en-US" sz="1400" b="1" dirty="0" err="1">
                <a:solidFill>
                  <a:srgbClr val="000090"/>
                </a:solidFill>
              </a:rPr>
              <a:t>dBZ</a:t>
            </a:r>
            <a:r>
              <a:rPr lang="en-US" sz="1400" b="1" dirty="0">
                <a:solidFill>
                  <a:srgbClr val="000090"/>
                </a:solidFill>
              </a:rPr>
              <a:t>)</a:t>
            </a:r>
            <a:endParaRPr lang="en-US" sz="1400" b="1" baseline="30000" dirty="0">
              <a:solidFill>
                <a:srgbClr val="00009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04288" y="5161002"/>
            <a:ext cx="5474377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Organized, training reflectivity band evident in </a:t>
            </a:r>
            <a:r>
              <a:rPr lang="en-US" dirty="0" smtClean="0">
                <a:solidFill>
                  <a:srgbClr val="008000"/>
                </a:solidFill>
              </a:rPr>
              <a:t>best run</a:t>
            </a:r>
            <a:r>
              <a:rPr lang="en-US" dirty="0" smtClean="0"/>
              <a:t>, while </a:t>
            </a:r>
            <a:r>
              <a:rPr lang="en-US" dirty="0" smtClean="0">
                <a:solidFill>
                  <a:srgbClr val="FF0000"/>
                </a:solidFill>
              </a:rPr>
              <a:t>bad run </a:t>
            </a:r>
            <a:r>
              <a:rPr lang="en-US" dirty="0" smtClean="0"/>
              <a:t>only shows scattered convection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27218" t="96127" r="33514"/>
          <a:stretch/>
        </p:blipFill>
        <p:spPr>
          <a:xfrm>
            <a:off x="2404288" y="6339840"/>
            <a:ext cx="4765041" cy="41656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l="44663" t="93031" r="51067" b="4061"/>
          <a:stretch/>
        </p:blipFill>
        <p:spPr>
          <a:xfrm>
            <a:off x="7169329" y="6315544"/>
            <a:ext cx="518161" cy="31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168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930" t="5969" r="5635"/>
          <a:stretch/>
        </p:blipFill>
        <p:spPr>
          <a:xfrm>
            <a:off x="4761983" y="1744762"/>
            <a:ext cx="4206708" cy="44125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5930" r="6013"/>
          <a:stretch/>
        </p:blipFill>
        <p:spPr>
          <a:xfrm>
            <a:off x="10451" y="1744762"/>
            <a:ext cx="4738703" cy="4414406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WRF Ensemble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93129" y="2076456"/>
            <a:ext cx="14824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Best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315929" y="2076456"/>
            <a:ext cx="143192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Bad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981965" y="1602230"/>
            <a:ext cx="359688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10h Forecast 1000 UTC 13 Aug 2014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689742"/>
            <a:ext cx="86868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Reflectivity Snapshot</a:t>
            </a:r>
            <a:endParaRPr lang="en-US" sz="2400" b="1" dirty="0" smtClean="0"/>
          </a:p>
          <a:p>
            <a:pPr lvl="1"/>
            <a:r>
              <a:rPr lang="en-US" sz="1400" b="1" dirty="0">
                <a:solidFill>
                  <a:srgbClr val="000090"/>
                </a:solidFill>
              </a:rPr>
              <a:t>Lowest Layer Reflectivity (shading, </a:t>
            </a:r>
            <a:r>
              <a:rPr lang="en-US" sz="1400" b="1" dirty="0" err="1">
                <a:solidFill>
                  <a:srgbClr val="000090"/>
                </a:solidFill>
              </a:rPr>
              <a:t>dBZ</a:t>
            </a:r>
            <a:r>
              <a:rPr lang="en-US" sz="1400" b="1" dirty="0">
                <a:solidFill>
                  <a:srgbClr val="000090"/>
                </a:solidFill>
              </a:rPr>
              <a:t>)</a:t>
            </a:r>
            <a:endParaRPr lang="en-US" sz="1400" b="1" baseline="30000" dirty="0">
              <a:solidFill>
                <a:srgbClr val="00009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365067" y="3830320"/>
            <a:ext cx="1093065" cy="0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321423" y="3640203"/>
            <a:ext cx="314058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B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218164" y="3645654"/>
            <a:ext cx="325730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A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6624311" y="3835029"/>
            <a:ext cx="1093065" cy="0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7580667" y="3644912"/>
            <a:ext cx="314058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B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6477408" y="3650363"/>
            <a:ext cx="325730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A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404288" y="5161002"/>
            <a:ext cx="5474377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Organized, training reflectivity band evident in </a:t>
            </a:r>
            <a:r>
              <a:rPr lang="en-US" dirty="0" smtClean="0">
                <a:solidFill>
                  <a:srgbClr val="008000"/>
                </a:solidFill>
              </a:rPr>
              <a:t>best run</a:t>
            </a:r>
            <a:r>
              <a:rPr lang="en-US" dirty="0" smtClean="0"/>
              <a:t>, while </a:t>
            </a:r>
            <a:r>
              <a:rPr lang="en-US" dirty="0" smtClean="0">
                <a:solidFill>
                  <a:srgbClr val="FF0000"/>
                </a:solidFill>
              </a:rPr>
              <a:t>bad run </a:t>
            </a:r>
            <a:r>
              <a:rPr lang="en-US" dirty="0" smtClean="0"/>
              <a:t>only shows scattered convection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l="27218" t="96127" r="33514"/>
          <a:stretch/>
        </p:blipFill>
        <p:spPr>
          <a:xfrm>
            <a:off x="2404288" y="6339840"/>
            <a:ext cx="4765041" cy="4165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/>
          <a:srcRect l="44663" t="93031" r="51067" b="4061"/>
          <a:stretch/>
        </p:blipFill>
        <p:spPr>
          <a:xfrm>
            <a:off x="7169329" y="6315544"/>
            <a:ext cx="518161" cy="31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62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534" y="938436"/>
            <a:ext cx="6096000" cy="50190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92159" y="5957476"/>
            <a:ext cx="37659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Courtesy of Daryl </a:t>
            </a:r>
            <a:r>
              <a:rPr lang="en-US" sz="1200" dirty="0" err="1" smtClean="0"/>
              <a:t>Herzmann</a:t>
            </a:r>
            <a:r>
              <a:rPr lang="en-US" sz="1200" dirty="0" smtClean="0"/>
              <a:t> from Iowa State University</a:t>
            </a:r>
            <a:endParaRPr lang="en-US" sz="1200" dirty="0"/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6839384" y="2610435"/>
            <a:ext cx="410534" cy="8979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224260" y="2546340"/>
            <a:ext cx="1676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Accumulation Total (in)</a:t>
            </a:r>
            <a:endParaRPr lang="en-US" sz="1400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455952" y="3628871"/>
            <a:ext cx="524553" cy="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  <a:effectLst>
            <a:glow rad="381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980505" y="3478438"/>
            <a:ext cx="2012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15 min running mean rain rate (in/h)</a:t>
            </a:r>
            <a:endParaRPr lang="en-US" sz="1400" b="1" dirty="0"/>
          </a:p>
        </p:txBody>
      </p:sp>
      <p:cxnSp>
        <p:nvCxnSpPr>
          <p:cNvPr id="16" name="Straight Arrow Connector 15"/>
          <p:cNvCxnSpPr>
            <a:stCxn id="17" idx="1"/>
          </p:cNvCxnSpPr>
          <p:nvPr/>
        </p:nvCxnSpPr>
        <p:spPr>
          <a:xfrm flipH="1">
            <a:off x="7039565" y="4334773"/>
            <a:ext cx="263114" cy="700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302679" y="4073163"/>
            <a:ext cx="1597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1 h running mean rain rate (in/h)</a:t>
            </a:r>
            <a:endParaRPr lang="en-US" sz="1400" b="1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454366" y="3478966"/>
            <a:ext cx="499699" cy="14990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519111" y="2955746"/>
            <a:ext cx="1743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1 min running mean rain rate (in/h)</a:t>
            </a:r>
            <a:endParaRPr lang="en-US" sz="1400" b="1" dirty="0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57200" y="-19972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Motivation: Event Recap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" y="859231"/>
            <a:ext cx="304953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 smtClean="0"/>
          </a:p>
          <a:p>
            <a:pPr marL="285750" indent="-285750">
              <a:buFont typeface="Arial"/>
              <a:buChar char="•"/>
            </a:pPr>
            <a:r>
              <a:rPr lang="en-US" sz="2000" b="1" dirty="0" smtClean="0"/>
              <a:t>24 hour NY precipitation record set at Islip, NY:    345 mm (13.57”)</a:t>
            </a:r>
          </a:p>
          <a:p>
            <a:pPr marL="742950" lvl="2" indent="-285750">
              <a:buFont typeface="Arial"/>
              <a:buChar char="•"/>
            </a:pPr>
            <a:r>
              <a:rPr lang="en-US" sz="2000" b="1" dirty="0" smtClean="0">
                <a:solidFill>
                  <a:srgbClr val="000090"/>
                </a:solidFill>
              </a:rPr>
              <a:t>250 mm (~10”)       in 2 h</a:t>
            </a:r>
            <a:endParaRPr lang="en-US" sz="2000" b="1" dirty="0" smtClean="0"/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rgbClr val="A6A6A6"/>
                </a:solidFill>
              </a:rPr>
              <a:t>Convective band of high reflectivity</a:t>
            </a:r>
          </a:p>
          <a:p>
            <a:pPr marL="742950" lvl="2" indent="-285750">
              <a:buFont typeface="Arial"/>
              <a:buChar char="•"/>
            </a:pPr>
            <a:r>
              <a:rPr lang="en-US" sz="2000" b="1" dirty="0" smtClean="0">
                <a:solidFill>
                  <a:srgbClr val="A6A6A6"/>
                </a:solidFill>
              </a:rPr>
              <a:t>Training over Islip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rgbClr val="A6A6A6"/>
                </a:solidFill>
              </a:rPr>
              <a:t>Part of larger synoptic scale trough</a:t>
            </a:r>
          </a:p>
        </p:txBody>
      </p:sp>
    </p:spTree>
    <p:extLst>
      <p:ext uri="{BB962C8B-B14F-4D97-AF65-F5344CB8AC3E}">
        <p14:creationId xmlns:p14="http://schemas.microsoft.com/office/powerpoint/2010/main" val="1904268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028" t="4148" r="19142"/>
          <a:stretch/>
        </p:blipFill>
        <p:spPr>
          <a:xfrm>
            <a:off x="4724928" y="1752352"/>
            <a:ext cx="4175232" cy="44634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3253" t="4297" r="18494"/>
          <a:stretch/>
        </p:blipFill>
        <p:spPr>
          <a:xfrm>
            <a:off x="538479" y="1759290"/>
            <a:ext cx="4201270" cy="4456489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WRF Ensemble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93129" y="2076456"/>
            <a:ext cx="14824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Best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315929" y="2076456"/>
            <a:ext cx="143192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Bad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981965" y="1602230"/>
            <a:ext cx="359688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10h Forecast 1000 UTC 13 Aug 2014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689742"/>
            <a:ext cx="86868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Cross Section Analysis</a:t>
            </a:r>
          </a:p>
          <a:p>
            <a:pPr lvl="1"/>
            <a:r>
              <a:rPr lang="en-US" sz="1400" b="1" dirty="0" smtClean="0">
                <a:solidFill>
                  <a:srgbClr val="000090"/>
                </a:solidFill>
              </a:rPr>
              <a:t>Reflectivity </a:t>
            </a:r>
            <a:r>
              <a:rPr lang="en-US" sz="1400" b="1" dirty="0">
                <a:solidFill>
                  <a:srgbClr val="000090"/>
                </a:solidFill>
              </a:rPr>
              <a:t>(shading, </a:t>
            </a:r>
            <a:r>
              <a:rPr lang="en-US" sz="1400" b="1" dirty="0" err="1">
                <a:solidFill>
                  <a:srgbClr val="000090"/>
                </a:solidFill>
              </a:rPr>
              <a:t>dBZ</a:t>
            </a:r>
            <a:r>
              <a:rPr lang="en-US" sz="1400" b="1" dirty="0" smtClean="0">
                <a:solidFill>
                  <a:srgbClr val="000090"/>
                </a:solidFill>
              </a:rPr>
              <a:t>), Vertical Motion (blue contours upward, red contours downward, m s</a:t>
            </a:r>
            <a:r>
              <a:rPr lang="en-US" sz="1400" b="1" baseline="30000" dirty="0" smtClean="0">
                <a:solidFill>
                  <a:srgbClr val="000090"/>
                </a:solidFill>
              </a:rPr>
              <a:t>-1</a:t>
            </a:r>
            <a:r>
              <a:rPr lang="en-US" sz="1400" b="1" dirty="0" smtClean="0">
                <a:solidFill>
                  <a:srgbClr val="000090"/>
                </a:solidFill>
              </a:rPr>
              <a:t>),       0</a:t>
            </a:r>
            <a:r>
              <a:rPr lang="en-US" sz="1400" b="1" baseline="30000" dirty="0" smtClean="0">
                <a:solidFill>
                  <a:srgbClr val="000090"/>
                </a:solidFill>
              </a:rPr>
              <a:t>o</a:t>
            </a:r>
            <a:r>
              <a:rPr lang="en-US" sz="1400" b="1" dirty="0" smtClean="0">
                <a:solidFill>
                  <a:srgbClr val="000090"/>
                </a:solidFill>
              </a:rPr>
              <a:t>C Isotherm (gray contour)</a:t>
            </a:r>
            <a:endParaRPr lang="en-US" sz="1400" b="1" baseline="30000" dirty="0">
              <a:solidFill>
                <a:srgbClr val="00009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07911" y="2613129"/>
            <a:ext cx="2770937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Strongest ascent and </a:t>
            </a:r>
            <a:r>
              <a:rPr lang="en-US" dirty="0" smtClean="0"/>
              <a:t>reflectivity below </a:t>
            </a:r>
            <a:r>
              <a:rPr lang="en-US" dirty="0" smtClean="0"/>
              <a:t>0</a:t>
            </a:r>
            <a:r>
              <a:rPr lang="en-US" baseline="30000" dirty="0" smtClean="0"/>
              <a:t>o</a:t>
            </a:r>
            <a:r>
              <a:rPr lang="en-US" dirty="0" smtClean="0"/>
              <a:t>C </a:t>
            </a:r>
            <a:r>
              <a:rPr lang="en-US" dirty="0" smtClean="0"/>
              <a:t>isotherm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4757" t="4297" r="88954"/>
          <a:stretch/>
        </p:blipFill>
        <p:spPr>
          <a:xfrm>
            <a:off x="134151" y="1758352"/>
            <a:ext cx="387100" cy="44564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82420" t="20418" r="-6" b="62663"/>
          <a:stretch/>
        </p:blipFill>
        <p:spPr>
          <a:xfrm>
            <a:off x="705348" y="2464651"/>
            <a:ext cx="1082466" cy="78784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82543" t="20711" r="-116" b="62791"/>
          <a:stretch/>
        </p:blipFill>
        <p:spPr>
          <a:xfrm>
            <a:off x="7656541" y="2488707"/>
            <a:ext cx="1081645" cy="76829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Up Arrow 6"/>
          <p:cNvSpPr/>
          <p:nvPr/>
        </p:nvSpPr>
        <p:spPr>
          <a:xfrm>
            <a:off x="3038952" y="5072006"/>
            <a:ext cx="193586" cy="309370"/>
          </a:xfrm>
          <a:prstGeom prst="upArrow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l="27218" t="96127" r="33514"/>
          <a:stretch/>
        </p:blipFill>
        <p:spPr>
          <a:xfrm>
            <a:off x="2404288" y="6339840"/>
            <a:ext cx="4765041" cy="41656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/>
          <a:srcRect l="44663" t="93031" r="51067" b="4061"/>
          <a:stretch/>
        </p:blipFill>
        <p:spPr>
          <a:xfrm>
            <a:off x="7169329" y="6315544"/>
            <a:ext cx="518161" cy="31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569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028" t="4148" r="19142"/>
          <a:stretch/>
        </p:blipFill>
        <p:spPr>
          <a:xfrm>
            <a:off x="4724928" y="1752352"/>
            <a:ext cx="4175232" cy="44634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3253" t="4297" r="18494"/>
          <a:stretch/>
        </p:blipFill>
        <p:spPr>
          <a:xfrm>
            <a:off x="538479" y="1759290"/>
            <a:ext cx="4201270" cy="4456489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WRF Ensemble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93129" y="2076456"/>
            <a:ext cx="14824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Best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315929" y="2076456"/>
            <a:ext cx="143192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Bad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689742"/>
            <a:ext cx="86868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Cross Section Analysis</a:t>
            </a:r>
          </a:p>
          <a:p>
            <a:pPr lvl="1"/>
            <a:r>
              <a:rPr lang="en-US" sz="1400" b="1" dirty="0" smtClean="0">
                <a:solidFill>
                  <a:srgbClr val="000090"/>
                </a:solidFill>
              </a:rPr>
              <a:t>Reflectivity </a:t>
            </a:r>
            <a:r>
              <a:rPr lang="en-US" sz="1400" b="1" dirty="0">
                <a:solidFill>
                  <a:srgbClr val="000090"/>
                </a:solidFill>
              </a:rPr>
              <a:t>(shading, </a:t>
            </a:r>
            <a:r>
              <a:rPr lang="en-US" sz="1400" b="1" dirty="0" err="1">
                <a:solidFill>
                  <a:srgbClr val="000090"/>
                </a:solidFill>
              </a:rPr>
              <a:t>dBZ</a:t>
            </a:r>
            <a:r>
              <a:rPr lang="en-US" sz="1400" b="1" dirty="0" smtClean="0">
                <a:solidFill>
                  <a:srgbClr val="000090"/>
                </a:solidFill>
              </a:rPr>
              <a:t>), Vertical Motion (blue contours upward, red contours downward, m s</a:t>
            </a:r>
            <a:r>
              <a:rPr lang="en-US" sz="1400" b="1" baseline="30000" dirty="0" smtClean="0">
                <a:solidFill>
                  <a:srgbClr val="000090"/>
                </a:solidFill>
              </a:rPr>
              <a:t>-1</a:t>
            </a:r>
            <a:r>
              <a:rPr lang="en-US" sz="1400" b="1" dirty="0" smtClean="0">
                <a:solidFill>
                  <a:srgbClr val="000090"/>
                </a:solidFill>
              </a:rPr>
              <a:t>),       0</a:t>
            </a:r>
            <a:r>
              <a:rPr lang="en-US" sz="1400" b="1" baseline="30000" dirty="0" smtClean="0">
                <a:solidFill>
                  <a:srgbClr val="000090"/>
                </a:solidFill>
              </a:rPr>
              <a:t>o</a:t>
            </a:r>
            <a:r>
              <a:rPr lang="en-US" sz="1400" b="1" dirty="0" smtClean="0">
                <a:solidFill>
                  <a:srgbClr val="000090"/>
                </a:solidFill>
              </a:rPr>
              <a:t>C Isotherm (gray contour)</a:t>
            </a:r>
            <a:endParaRPr lang="en-US" sz="1400" b="1" baseline="30000" dirty="0">
              <a:solidFill>
                <a:srgbClr val="00009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4757" t="4297" r="88954"/>
          <a:stretch/>
        </p:blipFill>
        <p:spPr>
          <a:xfrm>
            <a:off x="134151" y="1758352"/>
            <a:ext cx="387100" cy="4456489"/>
          </a:xfrm>
          <a:prstGeom prst="rect">
            <a:avLst/>
          </a:prstGeom>
        </p:spPr>
      </p:pic>
      <p:pic>
        <p:nvPicPr>
          <p:cNvPr id="20" name="Picture 19" descr="Screen Shot 2015-06-29 at 11.35.27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6" t="41281" r="8568" b="22506"/>
          <a:stretch/>
        </p:blipFill>
        <p:spPr>
          <a:xfrm>
            <a:off x="4836161" y="1879600"/>
            <a:ext cx="3962399" cy="394208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981965" y="1602230"/>
            <a:ext cx="359688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10h Forecast 1000 UTC 13 Aug 2014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633725" y="2076456"/>
            <a:ext cx="266532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Observed KOAX 0930 UTC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544992" y="2613129"/>
            <a:ext cx="2770937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Best simulation closely matches KOKX WSR-88D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21" name="Picture 20" descr="Screen Shot 2015-06-29 at 11.35.27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" r="96444" b="1823"/>
          <a:stretch/>
        </p:blipFill>
        <p:spPr>
          <a:xfrm>
            <a:off x="8787413" y="1879600"/>
            <a:ext cx="191826" cy="39624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735233" y="4259049"/>
            <a:ext cx="498688" cy="36933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glow rad="101600">
                    <a:schemeClr val="tx1"/>
                  </a:glow>
                </a:effectLst>
              </a:rPr>
              <a:t>0</a:t>
            </a:r>
            <a:r>
              <a:rPr lang="en-US" b="1" baseline="30000" dirty="0" smtClean="0">
                <a:solidFill>
                  <a:srgbClr val="FF0000"/>
                </a:solidFill>
                <a:effectLst>
                  <a:glow rad="101600">
                    <a:schemeClr val="tx1"/>
                  </a:glow>
                </a:effectLst>
              </a:rPr>
              <a:t>o</a:t>
            </a:r>
            <a:r>
              <a:rPr lang="en-US" b="1" dirty="0" smtClean="0">
                <a:solidFill>
                  <a:srgbClr val="FF0000"/>
                </a:solidFill>
                <a:effectLst>
                  <a:glow rad="101600">
                    <a:schemeClr val="tx1"/>
                  </a:glow>
                </a:effectLst>
              </a:rPr>
              <a:t>C</a:t>
            </a:r>
            <a:endParaRPr lang="en-US" b="1" dirty="0">
              <a:solidFill>
                <a:srgbClr val="FF0000"/>
              </a:solidFill>
              <a:effectLst>
                <a:glow rad="101600">
                  <a:schemeClr val="tx1"/>
                </a:glow>
              </a:effectLst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l="82420" t="20418" r="-6" b="62663"/>
          <a:stretch/>
        </p:blipFill>
        <p:spPr>
          <a:xfrm>
            <a:off x="705348" y="2464651"/>
            <a:ext cx="1082466" cy="78784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4" name="Up Arrow 23"/>
          <p:cNvSpPr/>
          <p:nvPr/>
        </p:nvSpPr>
        <p:spPr>
          <a:xfrm>
            <a:off x="3038952" y="5072006"/>
            <a:ext cx="193586" cy="309370"/>
          </a:xfrm>
          <a:prstGeom prst="upArrow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reen Shot 2015-06-30 at 12.21.49 A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1" t="31682" r="33141" b="16601"/>
          <a:stretch/>
        </p:blipFill>
        <p:spPr>
          <a:xfrm>
            <a:off x="7619407" y="2480932"/>
            <a:ext cx="1069978" cy="742716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25" name="Straight Connector 24"/>
          <p:cNvCxnSpPr/>
          <p:nvPr/>
        </p:nvCxnSpPr>
        <p:spPr>
          <a:xfrm>
            <a:off x="8042977" y="2784805"/>
            <a:ext cx="488440" cy="0"/>
          </a:xfrm>
          <a:prstGeom prst="line">
            <a:avLst/>
          </a:prstGeom>
          <a:ln w="254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8008357" y="2699686"/>
            <a:ext cx="137160" cy="16459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lIns="0" tIns="27432" rIns="0" bIns="0">
            <a:spAutoFit/>
          </a:bodyPr>
          <a:lstStyle/>
          <a:p>
            <a:pPr algn="ctr"/>
            <a:r>
              <a:rPr lang="en-US" sz="800" b="1" dirty="0" smtClean="0"/>
              <a:t>A</a:t>
            </a:r>
            <a:endParaRPr lang="en-US" sz="800" dirty="0"/>
          </a:p>
        </p:txBody>
      </p:sp>
      <p:sp>
        <p:nvSpPr>
          <p:cNvPr id="28" name="Rectangle 27"/>
          <p:cNvSpPr/>
          <p:nvPr/>
        </p:nvSpPr>
        <p:spPr>
          <a:xfrm>
            <a:off x="8504002" y="2701275"/>
            <a:ext cx="137160" cy="150811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lIns="0" tIns="27432" rIns="0" bIns="0">
            <a:spAutoFit/>
          </a:bodyPr>
          <a:lstStyle/>
          <a:p>
            <a:pPr algn="ctr"/>
            <a:r>
              <a:rPr lang="en-US" sz="800" b="1" dirty="0" smtClean="0"/>
              <a:t>B</a:t>
            </a:r>
            <a:endParaRPr lang="en-US" sz="800" dirty="0"/>
          </a:p>
        </p:txBody>
      </p:sp>
      <p:sp>
        <p:nvSpPr>
          <p:cNvPr id="8" name="Rectangle 7"/>
          <p:cNvSpPr/>
          <p:nvPr/>
        </p:nvSpPr>
        <p:spPr>
          <a:xfrm>
            <a:off x="5364480" y="5882640"/>
            <a:ext cx="2934571" cy="4978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/>
          <a:srcRect l="27218" t="96127" r="33514"/>
          <a:stretch/>
        </p:blipFill>
        <p:spPr>
          <a:xfrm>
            <a:off x="2404288" y="6339840"/>
            <a:ext cx="4765041" cy="41656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/>
          <a:srcRect l="44663" t="93031" r="51067" b="4061"/>
          <a:stretch/>
        </p:blipFill>
        <p:spPr>
          <a:xfrm>
            <a:off x="7169329" y="6315544"/>
            <a:ext cx="518161" cy="31275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605953" y="3620978"/>
            <a:ext cx="2225887" cy="646331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Forcing behind strong low-level ascent?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590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1651" t="5678"/>
          <a:stretch/>
        </p:blipFill>
        <p:spPr>
          <a:xfrm>
            <a:off x="4750099" y="1713341"/>
            <a:ext cx="4179575" cy="44262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6086"/>
          <a:stretch/>
        </p:blipFill>
        <p:spPr>
          <a:xfrm>
            <a:off x="28230" y="1731103"/>
            <a:ext cx="4730750" cy="4407056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WRF Ensemble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-3085" y="715398"/>
            <a:ext cx="86868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Mesoscale Forcing</a:t>
            </a:r>
          </a:p>
          <a:p>
            <a:pPr lvl="1"/>
            <a:r>
              <a:rPr lang="en-US" sz="1300" b="1" dirty="0" smtClean="0">
                <a:solidFill>
                  <a:srgbClr val="000090"/>
                </a:solidFill>
              </a:rPr>
              <a:t>1000 – 850-hPa layer mean temperature (</a:t>
            </a:r>
            <a:r>
              <a:rPr lang="en-US" sz="1300" b="1" baseline="30000" dirty="0" err="1" smtClean="0">
                <a:solidFill>
                  <a:srgbClr val="000090"/>
                </a:solidFill>
              </a:rPr>
              <a:t>o</a:t>
            </a:r>
            <a:r>
              <a:rPr lang="en-US" sz="1300" b="1" dirty="0" err="1" smtClean="0">
                <a:solidFill>
                  <a:srgbClr val="000090"/>
                </a:solidFill>
              </a:rPr>
              <a:t>C</a:t>
            </a:r>
            <a:r>
              <a:rPr lang="en-US" sz="1300" b="1" dirty="0" smtClean="0">
                <a:solidFill>
                  <a:srgbClr val="000090"/>
                </a:solidFill>
              </a:rPr>
              <a:t>, </a:t>
            </a:r>
            <a:r>
              <a:rPr lang="en-US" sz="1300" b="1" dirty="0" smtClean="0">
                <a:solidFill>
                  <a:srgbClr val="000090"/>
                </a:solidFill>
              </a:rPr>
              <a:t>colored </a:t>
            </a:r>
            <a:r>
              <a:rPr lang="en-US" sz="1300" b="1" dirty="0" smtClean="0">
                <a:solidFill>
                  <a:srgbClr val="000090"/>
                </a:solidFill>
              </a:rPr>
              <a:t>dotted </a:t>
            </a:r>
            <a:r>
              <a:rPr lang="en-US" sz="1300" b="1" dirty="0" smtClean="0">
                <a:solidFill>
                  <a:srgbClr val="000090"/>
                </a:solidFill>
              </a:rPr>
              <a:t>contours)</a:t>
            </a:r>
            <a:endParaRPr lang="en-US" sz="1300" b="1" baseline="30000" dirty="0" smtClean="0">
              <a:solidFill>
                <a:srgbClr val="00009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6529" y="1757746"/>
            <a:ext cx="364906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10 h Forecast 1000 UTC 13 Aug 2014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325531" y="1757746"/>
            <a:ext cx="14824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Best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683527" y="1757746"/>
            <a:ext cx="143192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Bad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87897" y="3094792"/>
            <a:ext cx="2020056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Temperature Gradient Along LI Coast</a:t>
            </a:r>
            <a:endParaRPr lang="en-US" sz="1400" dirty="0"/>
          </a:p>
        </p:txBody>
      </p:sp>
      <p:cxnSp>
        <p:nvCxnSpPr>
          <p:cNvPr id="19" name="Straight Arrow Connector 18"/>
          <p:cNvCxnSpPr>
            <a:stCxn id="18" idx="2"/>
          </p:cNvCxnSpPr>
          <p:nvPr/>
        </p:nvCxnSpPr>
        <p:spPr>
          <a:xfrm>
            <a:off x="1797925" y="3618012"/>
            <a:ext cx="946274" cy="26878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2012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1253" t="5621"/>
          <a:stretch/>
        </p:blipFill>
        <p:spPr>
          <a:xfrm>
            <a:off x="4729457" y="1709180"/>
            <a:ext cx="4198428" cy="44288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5678"/>
          <a:stretch/>
        </p:blipFill>
        <p:spPr>
          <a:xfrm>
            <a:off x="28014" y="1711827"/>
            <a:ext cx="4730750" cy="4426234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WRF Ensemble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6529" y="1757746"/>
            <a:ext cx="364906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10 h Forecast 1000 UTC 13 Aug 2014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325531" y="1757746"/>
            <a:ext cx="14824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Best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683527" y="1757746"/>
            <a:ext cx="143192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Bad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0" y="715398"/>
            <a:ext cx="9143999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Mesoscale Forcing</a:t>
            </a:r>
          </a:p>
          <a:p>
            <a:pPr lvl="1"/>
            <a:r>
              <a:rPr lang="en-US" sz="1300" b="1" dirty="0" smtClean="0">
                <a:solidFill>
                  <a:srgbClr val="000090"/>
                </a:solidFill>
              </a:rPr>
              <a:t>1000 – 850-hPa layer mean temperature (</a:t>
            </a:r>
            <a:r>
              <a:rPr lang="en-US" sz="1300" b="1" baseline="30000" dirty="0" err="1" smtClean="0">
                <a:solidFill>
                  <a:srgbClr val="000090"/>
                </a:solidFill>
              </a:rPr>
              <a:t>o</a:t>
            </a:r>
            <a:r>
              <a:rPr lang="en-US" sz="1300" b="1" dirty="0" err="1" smtClean="0">
                <a:solidFill>
                  <a:srgbClr val="000090"/>
                </a:solidFill>
              </a:rPr>
              <a:t>C</a:t>
            </a:r>
            <a:r>
              <a:rPr lang="en-US" sz="1300" b="1" dirty="0" smtClean="0">
                <a:solidFill>
                  <a:srgbClr val="000090"/>
                </a:solidFill>
              </a:rPr>
              <a:t>, </a:t>
            </a:r>
            <a:r>
              <a:rPr lang="en-US" sz="1300" b="1" dirty="0">
                <a:solidFill>
                  <a:srgbClr val="000090"/>
                </a:solidFill>
              </a:rPr>
              <a:t>colored dotted contours)</a:t>
            </a:r>
            <a:r>
              <a:rPr lang="en-US" sz="1300" b="1" dirty="0" smtClean="0">
                <a:solidFill>
                  <a:srgbClr val="000090"/>
                </a:solidFill>
              </a:rPr>
              <a:t>, 1000 – 850-hPa layer mean winds (kt, barbs)</a:t>
            </a:r>
            <a:endParaRPr lang="en-US" sz="1300" b="1" baseline="30000" dirty="0" smtClean="0">
              <a:solidFill>
                <a:srgbClr val="00009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2142" y="3892085"/>
            <a:ext cx="37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L</a:t>
            </a:r>
            <a:endParaRPr lang="en-US" sz="36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12077" y="3645563"/>
            <a:ext cx="37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L</a:t>
            </a:r>
            <a:endParaRPr lang="en-US" sz="36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328733" y="4522167"/>
            <a:ext cx="7766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effectLst>
                  <a:glow rad="63500">
                    <a:schemeClr val="bg1">
                      <a:alpha val="75000"/>
                    </a:schemeClr>
                  </a:glow>
                </a:effectLst>
              </a:rPr>
              <a:t>40+ kt</a:t>
            </a:r>
            <a:endParaRPr lang="en-US" b="1" dirty="0">
              <a:effectLst>
                <a:glow rad="63500">
                  <a:schemeClr val="bg1">
                    <a:alpha val="75000"/>
                  </a:schemeClr>
                </a:glow>
              </a:effectLst>
            </a:endParaRPr>
          </a:p>
        </p:txBody>
      </p:sp>
      <p:grpSp>
        <p:nvGrpSpPr>
          <p:cNvPr id="18" name="Group 17"/>
          <p:cNvGrpSpPr/>
          <p:nvPr/>
        </p:nvGrpSpPr>
        <p:grpSpPr>
          <a:xfrm rot="281735">
            <a:off x="2148014" y="4484287"/>
            <a:ext cx="1701496" cy="793618"/>
            <a:chOff x="5856599" y="5617456"/>
            <a:chExt cx="1701496" cy="793618"/>
          </a:xfrm>
          <a:effectLst>
            <a:glow rad="25400">
              <a:schemeClr val="tx1"/>
            </a:glow>
          </a:effectLst>
        </p:grpSpPr>
        <p:sp>
          <p:nvSpPr>
            <p:cNvPr id="22" name="Freeform 21"/>
            <p:cNvSpPr/>
            <p:nvPr/>
          </p:nvSpPr>
          <p:spPr>
            <a:xfrm>
              <a:off x="5856599" y="5622019"/>
              <a:ext cx="1701496" cy="789055"/>
            </a:xfrm>
            <a:custGeom>
              <a:avLst/>
              <a:gdLst>
                <a:gd name="connsiteX0" fmla="*/ 0 w 1701496"/>
                <a:gd name="connsiteY0" fmla="*/ 0 h 789055"/>
                <a:gd name="connsiteX1" fmla="*/ 320571 w 1701496"/>
                <a:gd name="connsiteY1" fmla="*/ 98632 h 789055"/>
                <a:gd name="connsiteX2" fmla="*/ 739781 w 1701496"/>
                <a:gd name="connsiteY2" fmla="*/ 308225 h 789055"/>
                <a:gd name="connsiteX3" fmla="*/ 1122001 w 1701496"/>
                <a:gd name="connsiteY3" fmla="*/ 456172 h 789055"/>
                <a:gd name="connsiteX4" fmla="*/ 1701496 w 1701496"/>
                <a:gd name="connsiteY4" fmla="*/ 789055 h 789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1496" h="789055">
                  <a:moveTo>
                    <a:pt x="0" y="0"/>
                  </a:moveTo>
                  <a:cubicBezTo>
                    <a:pt x="98637" y="23630"/>
                    <a:pt x="197274" y="47261"/>
                    <a:pt x="320571" y="98632"/>
                  </a:cubicBezTo>
                  <a:cubicBezTo>
                    <a:pt x="443868" y="150003"/>
                    <a:pt x="606209" y="248635"/>
                    <a:pt x="739781" y="308225"/>
                  </a:cubicBezTo>
                  <a:cubicBezTo>
                    <a:pt x="873353" y="367815"/>
                    <a:pt x="961715" y="376034"/>
                    <a:pt x="1122001" y="456172"/>
                  </a:cubicBezTo>
                  <a:cubicBezTo>
                    <a:pt x="1282287" y="536310"/>
                    <a:pt x="1701496" y="789055"/>
                    <a:pt x="1701496" y="789055"/>
                  </a:cubicBezTo>
                </a:path>
              </a:pathLst>
            </a:cu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hord 22"/>
            <p:cNvSpPr/>
            <p:nvPr/>
          </p:nvSpPr>
          <p:spPr>
            <a:xfrm rot="9739355">
              <a:off x="6042659" y="5617456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hord 23"/>
            <p:cNvSpPr/>
            <p:nvPr/>
          </p:nvSpPr>
          <p:spPr>
            <a:xfrm rot="9739355">
              <a:off x="6472576" y="5827915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hord 24"/>
            <p:cNvSpPr/>
            <p:nvPr/>
          </p:nvSpPr>
          <p:spPr>
            <a:xfrm rot="9739355">
              <a:off x="6863162" y="5983040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Chord 25"/>
            <p:cNvSpPr/>
            <p:nvPr/>
          </p:nvSpPr>
          <p:spPr>
            <a:xfrm rot="10003048">
              <a:off x="7244793" y="6193403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093077" y="4042670"/>
            <a:ext cx="2090995" cy="730969"/>
            <a:chOff x="6119720" y="4042670"/>
            <a:chExt cx="2090995" cy="730969"/>
          </a:xfrm>
          <a:effectLst>
            <a:glow rad="25400">
              <a:schemeClr val="tx1"/>
            </a:glow>
          </a:effectLst>
        </p:grpSpPr>
        <p:sp>
          <p:nvSpPr>
            <p:cNvPr id="10" name="Freeform 9"/>
            <p:cNvSpPr/>
            <p:nvPr/>
          </p:nvSpPr>
          <p:spPr>
            <a:xfrm>
              <a:off x="6119720" y="4138387"/>
              <a:ext cx="2090995" cy="635252"/>
            </a:xfrm>
            <a:custGeom>
              <a:avLst/>
              <a:gdLst>
                <a:gd name="connsiteX0" fmla="*/ 0 w 2090995"/>
                <a:gd name="connsiteY0" fmla="*/ 22124 h 635252"/>
                <a:gd name="connsiteX1" fmla="*/ 1029076 w 2090995"/>
                <a:gd name="connsiteY1" fmla="*/ 22124 h 635252"/>
                <a:gd name="connsiteX2" fmla="*/ 1554562 w 2090995"/>
                <a:gd name="connsiteY2" fmla="*/ 252047 h 635252"/>
                <a:gd name="connsiteX3" fmla="*/ 2090995 w 2090995"/>
                <a:gd name="connsiteY3" fmla="*/ 635252 h 63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0995" h="635252">
                  <a:moveTo>
                    <a:pt x="0" y="22124"/>
                  </a:moveTo>
                  <a:cubicBezTo>
                    <a:pt x="384991" y="2964"/>
                    <a:pt x="769982" y="-16196"/>
                    <a:pt x="1029076" y="22124"/>
                  </a:cubicBezTo>
                  <a:cubicBezTo>
                    <a:pt x="1288170" y="60444"/>
                    <a:pt x="1377576" y="149859"/>
                    <a:pt x="1554562" y="252047"/>
                  </a:cubicBezTo>
                  <a:cubicBezTo>
                    <a:pt x="1731548" y="354235"/>
                    <a:pt x="1911271" y="494743"/>
                    <a:pt x="2090995" y="635252"/>
                  </a:cubicBezTo>
                </a:path>
              </a:pathLst>
            </a:custGeom>
            <a:ln w="25400">
              <a:solidFill>
                <a:srgbClr val="FF0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hord 26"/>
            <p:cNvSpPr/>
            <p:nvPr/>
          </p:nvSpPr>
          <p:spPr>
            <a:xfrm rot="8537618">
              <a:off x="6321699" y="4046465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Chord 27"/>
            <p:cNvSpPr/>
            <p:nvPr/>
          </p:nvSpPr>
          <p:spPr>
            <a:xfrm rot="8537618">
              <a:off x="6755738" y="4042670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Chord 28"/>
            <p:cNvSpPr/>
            <p:nvPr/>
          </p:nvSpPr>
          <p:spPr>
            <a:xfrm rot="9125618">
              <a:off x="7217384" y="4100419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hord 29"/>
            <p:cNvSpPr/>
            <p:nvPr/>
          </p:nvSpPr>
          <p:spPr>
            <a:xfrm rot="10338419">
              <a:off x="7602683" y="4301459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Chord 30"/>
            <p:cNvSpPr/>
            <p:nvPr/>
          </p:nvSpPr>
          <p:spPr>
            <a:xfrm rot="10338419">
              <a:off x="7945131" y="4534907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98068" y="3248680"/>
            <a:ext cx="2222418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Coastal Front Development</a:t>
            </a:r>
            <a:endParaRPr lang="en-US" sz="1400" dirty="0"/>
          </a:p>
        </p:txBody>
      </p:sp>
      <p:cxnSp>
        <p:nvCxnSpPr>
          <p:cNvPr id="33" name="Straight Arrow Connector 32"/>
          <p:cNvCxnSpPr>
            <a:stCxn id="32" idx="2"/>
          </p:cNvCxnSpPr>
          <p:nvPr/>
        </p:nvCxnSpPr>
        <p:spPr>
          <a:xfrm>
            <a:off x="1809277" y="3556457"/>
            <a:ext cx="815905" cy="38568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Freeform 33"/>
          <p:cNvSpPr/>
          <p:nvPr/>
        </p:nvSpPr>
        <p:spPr>
          <a:xfrm rot="473435">
            <a:off x="2264672" y="3636568"/>
            <a:ext cx="1817093" cy="718500"/>
          </a:xfrm>
          <a:custGeom>
            <a:avLst/>
            <a:gdLst>
              <a:gd name="connsiteX0" fmla="*/ 0 w 1227167"/>
              <a:gd name="connsiteY0" fmla="*/ 613564 h 613564"/>
              <a:gd name="connsiteX1" fmla="*/ 449486 w 1227167"/>
              <a:gd name="connsiteY1" fmla="*/ 399530 h 613564"/>
              <a:gd name="connsiteX2" fmla="*/ 984587 w 1227167"/>
              <a:gd name="connsiteY2" fmla="*/ 85614 h 613564"/>
              <a:gd name="connsiteX3" fmla="*/ 1227167 w 1227167"/>
              <a:gd name="connsiteY3" fmla="*/ 0 h 613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7167" h="613564">
                <a:moveTo>
                  <a:pt x="0" y="613564"/>
                </a:moveTo>
                <a:cubicBezTo>
                  <a:pt x="142694" y="550543"/>
                  <a:pt x="285388" y="487522"/>
                  <a:pt x="449486" y="399530"/>
                </a:cubicBezTo>
                <a:cubicBezTo>
                  <a:pt x="613584" y="311538"/>
                  <a:pt x="854973" y="152202"/>
                  <a:pt x="984587" y="85614"/>
                </a:cubicBezTo>
                <a:cubicBezTo>
                  <a:pt x="1114201" y="19026"/>
                  <a:pt x="1227167" y="0"/>
                  <a:pt x="1227167" y="0"/>
                </a:cubicBezTo>
              </a:path>
            </a:pathLst>
          </a:custGeom>
          <a:ln>
            <a:solidFill>
              <a:srgbClr val="FF0000"/>
            </a:solidFill>
            <a:prstDash val="dash"/>
          </a:ln>
          <a:effectLst>
            <a:glow rad="25400">
              <a:schemeClr val="tx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383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0239" t="6267" r="7535"/>
          <a:stretch/>
        </p:blipFill>
        <p:spPr>
          <a:xfrm>
            <a:off x="4715222" y="1738208"/>
            <a:ext cx="4197966" cy="43985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6267" r="7535"/>
          <a:stretch/>
        </p:blipFill>
        <p:spPr>
          <a:xfrm>
            <a:off x="23821" y="1738208"/>
            <a:ext cx="4720708" cy="4398562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WRF Ensemble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6529" y="1757746"/>
            <a:ext cx="364906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10 h Forecast 1000 UTC 13 Aug 2014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325531" y="1757746"/>
            <a:ext cx="14824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Best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683527" y="1757746"/>
            <a:ext cx="143192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Bad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0" y="715398"/>
            <a:ext cx="91440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Mesoscale Forcing</a:t>
            </a:r>
          </a:p>
          <a:p>
            <a:pPr lvl="1"/>
            <a:r>
              <a:rPr lang="en-US" sz="1300" b="1" dirty="0" smtClean="0">
                <a:solidFill>
                  <a:srgbClr val="000090"/>
                </a:solidFill>
              </a:rPr>
              <a:t>1000 – 850-hPa layer mean temperature (</a:t>
            </a:r>
            <a:r>
              <a:rPr lang="en-US" sz="1300" b="1" baseline="30000" dirty="0" err="1" smtClean="0">
                <a:solidFill>
                  <a:srgbClr val="000090"/>
                </a:solidFill>
              </a:rPr>
              <a:t>o</a:t>
            </a:r>
            <a:r>
              <a:rPr lang="en-US" sz="1300" b="1" dirty="0" err="1" smtClean="0">
                <a:solidFill>
                  <a:srgbClr val="000090"/>
                </a:solidFill>
              </a:rPr>
              <a:t>C</a:t>
            </a:r>
            <a:r>
              <a:rPr lang="en-US" sz="1300" b="1" dirty="0" smtClean="0">
                <a:solidFill>
                  <a:srgbClr val="000090"/>
                </a:solidFill>
              </a:rPr>
              <a:t>, </a:t>
            </a:r>
            <a:r>
              <a:rPr lang="en-US" sz="1300" b="1" dirty="0">
                <a:solidFill>
                  <a:srgbClr val="000090"/>
                </a:solidFill>
              </a:rPr>
              <a:t>colored dotted contours)</a:t>
            </a:r>
            <a:r>
              <a:rPr lang="en-US" sz="1300" b="1" dirty="0" smtClean="0">
                <a:solidFill>
                  <a:srgbClr val="000090"/>
                </a:solidFill>
              </a:rPr>
              <a:t>, 1000 – 850-hPa layer mean winds (kt, </a:t>
            </a:r>
            <a:r>
              <a:rPr lang="en-US" sz="1300" b="1" dirty="0">
                <a:solidFill>
                  <a:srgbClr val="000090"/>
                </a:solidFill>
              </a:rPr>
              <a:t>barbs</a:t>
            </a:r>
            <a:r>
              <a:rPr lang="en-US" sz="1300" b="1" dirty="0" smtClean="0">
                <a:solidFill>
                  <a:srgbClr val="000090"/>
                </a:solidFill>
              </a:rPr>
              <a:t>), </a:t>
            </a:r>
            <a:r>
              <a:rPr lang="en-US" sz="1300" b="1" dirty="0">
                <a:solidFill>
                  <a:srgbClr val="000090"/>
                </a:solidFill>
              </a:rPr>
              <a:t>1000 – 850-hPa layer mean frontogenesis (K 100km </a:t>
            </a:r>
            <a:r>
              <a:rPr lang="en-US" sz="1300" b="1" baseline="30000" dirty="0">
                <a:solidFill>
                  <a:srgbClr val="000090"/>
                </a:solidFill>
              </a:rPr>
              <a:t>-1</a:t>
            </a:r>
            <a:r>
              <a:rPr lang="en-US" sz="1300" b="1" dirty="0">
                <a:solidFill>
                  <a:srgbClr val="000090"/>
                </a:solidFill>
              </a:rPr>
              <a:t> 3h</a:t>
            </a:r>
            <a:r>
              <a:rPr lang="en-US" sz="1300" b="1" baseline="30000" dirty="0">
                <a:solidFill>
                  <a:srgbClr val="000090"/>
                </a:solidFill>
              </a:rPr>
              <a:t>-1</a:t>
            </a:r>
            <a:r>
              <a:rPr lang="en-US" sz="1300" b="1" dirty="0">
                <a:solidFill>
                  <a:srgbClr val="000090"/>
                </a:solidFill>
              </a:rPr>
              <a:t>, shaded)</a:t>
            </a:r>
            <a:endParaRPr lang="en-US" sz="1300" b="1" baseline="30000" dirty="0">
              <a:solidFill>
                <a:srgbClr val="000090"/>
              </a:solidFill>
            </a:endParaRPr>
          </a:p>
          <a:p>
            <a:pPr lvl="1"/>
            <a:endParaRPr lang="en-US" sz="1300" b="1" baseline="30000" dirty="0" smtClean="0">
              <a:solidFill>
                <a:srgbClr val="00009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7897" y="3094792"/>
            <a:ext cx="1773846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Strong Frontogenesis</a:t>
            </a:r>
            <a:endParaRPr lang="en-US" sz="1400" dirty="0"/>
          </a:p>
        </p:txBody>
      </p:sp>
      <p:cxnSp>
        <p:nvCxnSpPr>
          <p:cNvPr id="19" name="Straight Arrow Connector 18"/>
          <p:cNvCxnSpPr>
            <a:stCxn id="18" idx="2"/>
          </p:cNvCxnSpPr>
          <p:nvPr/>
        </p:nvCxnSpPr>
        <p:spPr>
          <a:xfrm>
            <a:off x="1674820" y="3402569"/>
            <a:ext cx="1040190" cy="38568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792142" y="3892085"/>
            <a:ext cx="37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L</a:t>
            </a:r>
            <a:endParaRPr lang="en-US" sz="36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12077" y="3645563"/>
            <a:ext cx="37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L</a:t>
            </a:r>
            <a:endParaRPr lang="en-US" sz="36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328733" y="4522167"/>
            <a:ext cx="7766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effectLst>
                  <a:glow rad="63500">
                    <a:schemeClr val="bg1">
                      <a:alpha val="75000"/>
                    </a:schemeClr>
                  </a:glow>
                </a:effectLst>
              </a:rPr>
              <a:t>40+ kt</a:t>
            </a:r>
            <a:endParaRPr lang="en-US" b="1" dirty="0">
              <a:effectLst>
                <a:glow rad="63500">
                  <a:schemeClr val="bg1">
                    <a:alpha val="75000"/>
                  </a:schemeClr>
                </a:glow>
              </a:effectLst>
            </a:endParaRPr>
          </a:p>
        </p:txBody>
      </p:sp>
      <p:grpSp>
        <p:nvGrpSpPr>
          <p:cNvPr id="26" name="Group 25"/>
          <p:cNvGrpSpPr/>
          <p:nvPr/>
        </p:nvGrpSpPr>
        <p:grpSpPr>
          <a:xfrm rot="281735">
            <a:off x="2148014" y="4484287"/>
            <a:ext cx="1701496" cy="793618"/>
            <a:chOff x="5856599" y="5617456"/>
            <a:chExt cx="1701496" cy="793618"/>
          </a:xfrm>
          <a:effectLst>
            <a:glow rad="25400">
              <a:schemeClr val="tx1"/>
            </a:glow>
          </a:effectLst>
        </p:grpSpPr>
        <p:sp>
          <p:nvSpPr>
            <p:cNvPr id="27" name="Freeform 26"/>
            <p:cNvSpPr/>
            <p:nvPr/>
          </p:nvSpPr>
          <p:spPr>
            <a:xfrm>
              <a:off x="5856599" y="5622019"/>
              <a:ext cx="1701496" cy="789055"/>
            </a:xfrm>
            <a:custGeom>
              <a:avLst/>
              <a:gdLst>
                <a:gd name="connsiteX0" fmla="*/ 0 w 1701496"/>
                <a:gd name="connsiteY0" fmla="*/ 0 h 789055"/>
                <a:gd name="connsiteX1" fmla="*/ 320571 w 1701496"/>
                <a:gd name="connsiteY1" fmla="*/ 98632 h 789055"/>
                <a:gd name="connsiteX2" fmla="*/ 739781 w 1701496"/>
                <a:gd name="connsiteY2" fmla="*/ 308225 h 789055"/>
                <a:gd name="connsiteX3" fmla="*/ 1122001 w 1701496"/>
                <a:gd name="connsiteY3" fmla="*/ 456172 h 789055"/>
                <a:gd name="connsiteX4" fmla="*/ 1701496 w 1701496"/>
                <a:gd name="connsiteY4" fmla="*/ 789055 h 789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1496" h="789055">
                  <a:moveTo>
                    <a:pt x="0" y="0"/>
                  </a:moveTo>
                  <a:cubicBezTo>
                    <a:pt x="98637" y="23630"/>
                    <a:pt x="197274" y="47261"/>
                    <a:pt x="320571" y="98632"/>
                  </a:cubicBezTo>
                  <a:cubicBezTo>
                    <a:pt x="443868" y="150003"/>
                    <a:pt x="606209" y="248635"/>
                    <a:pt x="739781" y="308225"/>
                  </a:cubicBezTo>
                  <a:cubicBezTo>
                    <a:pt x="873353" y="367815"/>
                    <a:pt x="961715" y="376034"/>
                    <a:pt x="1122001" y="456172"/>
                  </a:cubicBezTo>
                  <a:cubicBezTo>
                    <a:pt x="1282287" y="536310"/>
                    <a:pt x="1701496" y="789055"/>
                    <a:pt x="1701496" y="789055"/>
                  </a:cubicBezTo>
                </a:path>
              </a:pathLst>
            </a:cu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Chord 27"/>
            <p:cNvSpPr/>
            <p:nvPr/>
          </p:nvSpPr>
          <p:spPr>
            <a:xfrm rot="9739355">
              <a:off x="6042659" y="5617456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Chord 28"/>
            <p:cNvSpPr/>
            <p:nvPr/>
          </p:nvSpPr>
          <p:spPr>
            <a:xfrm rot="9739355">
              <a:off x="6472576" y="5827915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hord 29"/>
            <p:cNvSpPr/>
            <p:nvPr/>
          </p:nvSpPr>
          <p:spPr>
            <a:xfrm rot="9739355">
              <a:off x="6863162" y="5983040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Chord 30"/>
            <p:cNvSpPr/>
            <p:nvPr/>
          </p:nvSpPr>
          <p:spPr>
            <a:xfrm rot="10003048">
              <a:off x="7244793" y="6193403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093077" y="4042670"/>
            <a:ext cx="2090995" cy="730969"/>
            <a:chOff x="6119720" y="4042670"/>
            <a:chExt cx="2090995" cy="730969"/>
          </a:xfrm>
          <a:effectLst>
            <a:glow rad="25400">
              <a:schemeClr val="tx1"/>
            </a:glow>
          </a:effectLst>
        </p:grpSpPr>
        <p:sp>
          <p:nvSpPr>
            <p:cNvPr id="33" name="Freeform 32"/>
            <p:cNvSpPr/>
            <p:nvPr/>
          </p:nvSpPr>
          <p:spPr>
            <a:xfrm>
              <a:off x="6119720" y="4138387"/>
              <a:ext cx="2090995" cy="635252"/>
            </a:xfrm>
            <a:custGeom>
              <a:avLst/>
              <a:gdLst>
                <a:gd name="connsiteX0" fmla="*/ 0 w 2090995"/>
                <a:gd name="connsiteY0" fmla="*/ 22124 h 635252"/>
                <a:gd name="connsiteX1" fmla="*/ 1029076 w 2090995"/>
                <a:gd name="connsiteY1" fmla="*/ 22124 h 635252"/>
                <a:gd name="connsiteX2" fmla="*/ 1554562 w 2090995"/>
                <a:gd name="connsiteY2" fmla="*/ 252047 h 635252"/>
                <a:gd name="connsiteX3" fmla="*/ 2090995 w 2090995"/>
                <a:gd name="connsiteY3" fmla="*/ 635252 h 63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0995" h="635252">
                  <a:moveTo>
                    <a:pt x="0" y="22124"/>
                  </a:moveTo>
                  <a:cubicBezTo>
                    <a:pt x="384991" y="2964"/>
                    <a:pt x="769982" y="-16196"/>
                    <a:pt x="1029076" y="22124"/>
                  </a:cubicBezTo>
                  <a:cubicBezTo>
                    <a:pt x="1288170" y="60444"/>
                    <a:pt x="1377576" y="149859"/>
                    <a:pt x="1554562" y="252047"/>
                  </a:cubicBezTo>
                  <a:cubicBezTo>
                    <a:pt x="1731548" y="354235"/>
                    <a:pt x="1911271" y="494743"/>
                    <a:pt x="2090995" y="635252"/>
                  </a:cubicBezTo>
                </a:path>
              </a:pathLst>
            </a:custGeom>
            <a:ln w="25400">
              <a:solidFill>
                <a:srgbClr val="FF0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Chord 33"/>
            <p:cNvSpPr/>
            <p:nvPr/>
          </p:nvSpPr>
          <p:spPr>
            <a:xfrm rot="8537618">
              <a:off x="6321699" y="4046465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Chord 34"/>
            <p:cNvSpPr/>
            <p:nvPr/>
          </p:nvSpPr>
          <p:spPr>
            <a:xfrm rot="8537618">
              <a:off x="6755738" y="4042670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Chord 35"/>
            <p:cNvSpPr/>
            <p:nvPr/>
          </p:nvSpPr>
          <p:spPr>
            <a:xfrm rot="9125618">
              <a:off x="7217384" y="4100419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hord 36"/>
            <p:cNvSpPr/>
            <p:nvPr/>
          </p:nvSpPr>
          <p:spPr>
            <a:xfrm rot="10338419">
              <a:off x="7602683" y="4301459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Chord 37"/>
            <p:cNvSpPr/>
            <p:nvPr/>
          </p:nvSpPr>
          <p:spPr>
            <a:xfrm rot="10338419">
              <a:off x="7945131" y="4534907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Freeform 40"/>
          <p:cNvSpPr/>
          <p:nvPr/>
        </p:nvSpPr>
        <p:spPr>
          <a:xfrm rot="473435">
            <a:off x="2264672" y="3636568"/>
            <a:ext cx="1817093" cy="718500"/>
          </a:xfrm>
          <a:custGeom>
            <a:avLst/>
            <a:gdLst>
              <a:gd name="connsiteX0" fmla="*/ 0 w 1227167"/>
              <a:gd name="connsiteY0" fmla="*/ 613564 h 613564"/>
              <a:gd name="connsiteX1" fmla="*/ 449486 w 1227167"/>
              <a:gd name="connsiteY1" fmla="*/ 399530 h 613564"/>
              <a:gd name="connsiteX2" fmla="*/ 984587 w 1227167"/>
              <a:gd name="connsiteY2" fmla="*/ 85614 h 613564"/>
              <a:gd name="connsiteX3" fmla="*/ 1227167 w 1227167"/>
              <a:gd name="connsiteY3" fmla="*/ 0 h 613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7167" h="613564">
                <a:moveTo>
                  <a:pt x="0" y="613564"/>
                </a:moveTo>
                <a:cubicBezTo>
                  <a:pt x="142694" y="550543"/>
                  <a:pt x="285388" y="487522"/>
                  <a:pt x="449486" y="399530"/>
                </a:cubicBezTo>
                <a:cubicBezTo>
                  <a:pt x="613584" y="311538"/>
                  <a:pt x="854973" y="152202"/>
                  <a:pt x="984587" y="85614"/>
                </a:cubicBezTo>
                <a:cubicBezTo>
                  <a:pt x="1114201" y="19026"/>
                  <a:pt x="1227167" y="0"/>
                  <a:pt x="1227167" y="0"/>
                </a:cubicBezTo>
              </a:path>
            </a:pathLst>
          </a:custGeom>
          <a:ln>
            <a:solidFill>
              <a:srgbClr val="FF0000"/>
            </a:solidFill>
            <a:prstDash val="dash"/>
          </a:ln>
          <a:effectLst>
            <a:glow rad="25400">
              <a:schemeClr val="tx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20249" t="95442" r="14335"/>
          <a:stretch/>
        </p:blipFill>
        <p:spPr>
          <a:xfrm>
            <a:off x="2522967" y="6320690"/>
            <a:ext cx="4027069" cy="34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3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11692" t="5357" b="10156"/>
          <a:stretch/>
        </p:blipFill>
        <p:spPr>
          <a:xfrm>
            <a:off x="4762235" y="1708302"/>
            <a:ext cx="4177631" cy="449044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t="5663" b="10156"/>
          <a:stretch/>
        </p:blipFill>
        <p:spPr>
          <a:xfrm>
            <a:off x="31485" y="1729294"/>
            <a:ext cx="4730750" cy="4474178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WRF Ensemble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715398"/>
            <a:ext cx="91440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Moisture</a:t>
            </a:r>
          </a:p>
          <a:p>
            <a:pPr lvl="1"/>
            <a:r>
              <a:rPr lang="en-US" sz="1300" b="1" dirty="0" smtClean="0">
                <a:solidFill>
                  <a:srgbClr val="000090"/>
                </a:solidFill>
              </a:rPr>
              <a:t>Precipitable Water (mm, shaded)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92374" r="16220" b="-907"/>
          <a:stretch/>
        </p:blipFill>
        <p:spPr>
          <a:xfrm>
            <a:off x="2043964" y="6232779"/>
            <a:ext cx="4138983" cy="4064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989994" y="1757746"/>
            <a:ext cx="353207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9 h Forecast 0900 UTC 13 Aug 2014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325531" y="1757746"/>
            <a:ext cx="14824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Best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683527" y="1757746"/>
            <a:ext cx="143192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Bad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89994" y="2812605"/>
            <a:ext cx="1123462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55.2 mm PW</a:t>
            </a:r>
            <a:endParaRPr lang="en-US" sz="1400" dirty="0"/>
          </a:p>
        </p:txBody>
      </p:sp>
      <p:cxnSp>
        <p:nvCxnSpPr>
          <p:cNvPr id="5" name="Straight Arrow Connector 4"/>
          <p:cNvCxnSpPr>
            <a:stCxn id="3" idx="2"/>
          </p:cNvCxnSpPr>
          <p:nvPr/>
        </p:nvCxnSpPr>
        <p:spPr>
          <a:xfrm flipH="1">
            <a:off x="3174810" y="3120382"/>
            <a:ext cx="376915" cy="48113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092148" y="6233719"/>
            <a:ext cx="581610" cy="307777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[mm]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62681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11692" t="5357" b="10156"/>
          <a:stretch/>
        </p:blipFill>
        <p:spPr>
          <a:xfrm>
            <a:off x="4762235" y="1708302"/>
            <a:ext cx="4177631" cy="449044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t="5663" b="10156"/>
          <a:stretch/>
        </p:blipFill>
        <p:spPr>
          <a:xfrm>
            <a:off x="31485" y="1729294"/>
            <a:ext cx="4730750" cy="4474178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WRF Ensemble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715398"/>
            <a:ext cx="91440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Moisture</a:t>
            </a:r>
          </a:p>
          <a:p>
            <a:pPr lvl="1"/>
            <a:r>
              <a:rPr lang="en-US" sz="1300" b="1" dirty="0" smtClean="0">
                <a:solidFill>
                  <a:srgbClr val="000090"/>
                </a:solidFill>
              </a:rPr>
              <a:t>Precipitable Water (mm, shaded)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92374" r="16220" b="-907"/>
          <a:stretch/>
        </p:blipFill>
        <p:spPr>
          <a:xfrm>
            <a:off x="2043964" y="6232779"/>
            <a:ext cx="4138983" cy="4064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989994" y="1757746"/>
            <a:ext cx="353207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9 h Forecast 0900 UTC 13 Aug 2014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325531" y="1757746"/>
            <a:ext cx="14824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Best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683527" y="1757746"/>
            <a:ext cx="143192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Bad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07953" y="2812605"/>
            <a:ext cx="1666367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55.2 mm </a:t>
            </a:r>
            <a:r>
              <a:rPr lang="en-US" sz="1400" dirty="0" smtClean="0"/>
              <a:t>PW (2.17”)</a:t>
            </a:r>
            <a:endParaRPr lang="en-US" sz="1400" dirty="0"/>
          </a:p>
        </p:txBody>
      </p:sp>
      <p:cxnSp>
        <p:nvCxnSpPr>
          <p:cNvPr id="5" name="Straight Arrow Connector 4"/>
          <p:cNvCxnSpPr>
            <a:stCxn id="3" idx="2"/>
          </p:cNvCxnSpPr>
          <p:nvPr/>
        </p:nvCxnSpPr>
        <p:spPr>
          <a:xfrm flipH="1">
            <a:off x="3145692" y="3120382"/>
            <a:ext cx="495445" cy="63100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092148" y="6233719"/>
            <a:ext cx="581610" cy="307777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[mm]</a:t>
            </a:r>
            <a:endParaRPr lang="en-US" sz="1400" dirty="0"/>
          </a:p>
        </p:txBody>
      </p:sp>
      <p:pic>
        <p:nvPicPr>
          <p:cNvPr id="7" name="Picture 6" descr="okx_12utc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" r="49869" b="31339"/>
          <a:stretch/>
        </p:blipFill>
        <p:spPr>
          <a:xfrm>
            <a:off x="5540232" y="2354384"/>
            <a:ext cx="3533484" cy="3519681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26" name="TextBox 25"/>
          <p:cNvSpPr txBox="1"/>
          <p:nvPr/>
        </p:nvSpPr>
        <p:spPr>
          <a:xfrm>
            <a:off x="6359769" y="2195461"/>
            <a:ext cx="2051826" cy="307777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1200 UTC KORX Sounding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5657614" y="4223553"/>
            <a:ext cx="1599216" cy="307777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PW: 1.81” ~ 46 mm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43457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11692" t="5357" b="10156"/>
          <a:stretch/>
        </p:blipFill>
        <p:spPr>
          <a:xfrm>
            <a:off x="4762235" y="1708302"/>
            <a:ext cx="4177631" cy="449044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t="5663" b="10156"/>
          <a:stretch/>
        </p:blipFill>
        <p:spPr>
          <a:xfrm>
            <a:off x="31485" y="1729294"/>
            <a:ext cx="4730750" cy="4474178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WRF Ensemble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715398"/>
            <a:ext cx="91440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Moisture</a:t>
            </a:r>
          </a:p>
          <a:p>
            <a:pPr lvl="1"/>
            <a:r>
              <a:rPr lang="en-US" sz="1300" b="1" dirty="0" smtClean="0">
                <a:solidFill>
                  <a:srgbClr val="000090"/>
                </a:solidFill>
              </a:rPr>
              <a:t>Precipitable Water (mm, shaded)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92374" r="16220" b="-907"/>
          <a:stretch/>
        </p:blipFill>
        <p:spPr>
          <a:xfrm>
            <a:off x="2043964" y="6232779"/>
            <a:ext cx="4138983" cy="4064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989994" y="1757746"/>
            <a:ext cx="353207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9 h Forecast 0900 UTC 13 Aug 2014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325531" y="1757746"/>
            <a:ext cx="14824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Best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683527" y="1757746"/>
            <a:ext cx="143192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Bad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07953" y="2812605"/>
            <a:ext cx="1666367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55.2 mm </a:t>
            </a:r>
            <a:r>
              <a:rPr lang="en-US" sz="1400" dirty="0" smtClean="0"/>
              <a:t>PW (2.17”)</a:t>
            </a:r>
            <a:endParaRPr lang="en-US" sz="1400" dirty="0"/>
          </a:p>
        </p:txBody>
      </p:sp>
      <p:cxnSp>
        <p:nvCxnSpPr>
          <p:cNvPr id="5" name="Straight Arrow Connector 4"/>
          <p:cNvCxnSpPr>
            <a:stCxn id="3" idx="2"/>
          </p:cNvCxnSpPr>
          <p:nvPr/>
        </p:nvCxnSpPr>
        <p:spPr>
          <a:xfrm flipH="1">
            <a:off x="3145692" y="3120382"/>
            <a:ext cx="495445" cy="63100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092148" y="6233719"/>
            <a:ext cx="581610" cy="307777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[mm]</a:t>
            </a:r>
            <a:endParaRPr lang="en-US" sz="1400" dirty="0"/>
          </a:p>
        </p:txBody>
      </p:sp>
      <p:pic>
        <p:nvPicPr>
          <p:cNvPr id="7" name="Picture 6" descr="okx_12utc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" r="49869" b="31339"/>
          <a:stretch/>
        </p:blipFill>
        <p:spPr>
          <a:xfrm>
            <a:off x="5540232" y="2354384"/>
            <a:ext cx="3533484" cy="3519681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4293005" y="5256059"/>
            <a:ext cx="2494453" cy="307777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RH </a:t>
            </a:r>
            <a:r>
              <a:rPr lang="en-US" sz="1400" dirty="0"/>
              <a:t>s</a:t>
            </a:r>
            <a:r>
              <a:rPr lang="en-US" sz="1400" dirty="0" smtClean="0"/>
              <a:t>ensor failed at 623-hPa </a:t>
            </a:r>
            <a:endParaRPr lang="en-US" sz="1400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6787458" y="5040924"/>
            <a:ext cx="861850" cy="21513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359769" y="2195461"/>
            <a:ext cx="2051826" cy="307777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1200 UTC KORX Sounding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5657614" y="4223553"/>
            <a:ext cx="1599216" cy="307777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PW: 1.81” ~ 46 mm 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6996724" y="2929835"/>
            <a:ext cx="1690076" cy="52322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PW </a:t>
            </a:r>
            <a:r>
              <a:rPr lang="en-US" sz="1400" baseline="-25000" dirty="0" smtClean="0"/>
              <a:t>moist adiabat to 250-hPa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2.41” ~ 61.2 mm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68927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t="5663" b="10156"/>
          <a:stretch/>
        </p:blipFill>
        <p:spPr>
          <a:xfrm>
            <a:off x="31485" y="1729294"/>
            <a:ext cx="4730750" cy="447417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11692" t="5357" b="10156"/>
          <a:stretch/>
        </p:blipFill>
        <p:spPr>
          <a:xfrm>
            <a:off x="4762235" y="1708302"/>
            <a:ext cx="4177631" cy="4490442"/>
          </a:xfrm>
          <a:prstGeom prst="rect">
            <a:avLst/>
          </a:prstGeom>
        </p:spPr>
      </p:pic>
      <p:pic>
        <p:nvPicPr>
          <p:cNvPr id="3" name="Picture 2" descr="Screen Shot 2015-06-30 at 1.37.06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" t="4237" r="849" b="20797"/>
          <a:stretch/>
        </p:blipFill>
        <p:spPr>
          <a:xfrm>
            <a:off x="3731845" y="2198084"/>
            <a:ext cx="5324231" cy="350363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5" name="Rectangle 14"/>
          <p:cNvSpPr/>
          <p:nvPr/>
        </p:nvSpPr>
        <p:spPr>
          <a:xfrm>
            <a:off x="6272286" y="3311392"/>
            <a:ext cx="150842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1.81” </a:t>
            </a:r>
            <a:r>
              <a:rPr lang="en-US" b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PW</a:t>
            </a:r>
          </a:p>
          <a:p>
            <a:r>
              <a:rPr lang="en-US" sz="1200" b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Sounding to 623-hPa</a:t>
            </a:r>
            <a:endParaRPr lang="en-US" sz="1200" b="1" dirty="0"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WRF Ensemble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715398"/>
            <a:ext cx="91440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Moisture</a:t>
            </a:r>
          </a:p>
          <a:p>
            <a:pPr lvl="1"/>
            <a:r>
              <a:rPr lang="en-US" sz="1300" b="1" dirty="0" smtClean="0">
                <a:solidFill>
                  <a:srgbClr val="000090"/>
                </a:solidFill>
              </a:rPr>
              <a:t>Precipitable water (mm, shaded)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t="92374" r="16220" b="-907"/>
          <a:stretch/>
        </p:blipFill>
        <p:spPr>
          <a:xfrm>
            <a:off x="1706880" y="6161488"/>
            <a:ext cx="4138983" cy="4064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989994" y="1757746"/>
            <a:ext cx="353207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9 h Forecast 0900 UTC 13 Aug 2014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325531" y="1757746"/>
            <a:ext cx="14824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Best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683527" y="1757746"/>
            <a:ext cx="143192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Bad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28" name="5-Point Star 27"/>
          <p:cNvSpPr/>
          <p:nvPr/>
        </p:nvSpPr>
        <p:spPr>
          <a:xfrm>
            <a:off x="7330331" y="2985979"/>
            <a:ext cx="205291" cy="21897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536482" y="2826159"/>
            <a:ext cx="127470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2.17” PW</a:t>
            </a:r>
          </a:p>
          <a:p>
            <a:r>
              <a:rPr lang="en-US" sz="1200" b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WRF Derived PW</a:t>
            </a:r>
            <a:endParaRPr lang="en-US" sz="1200" b="1" dirty="0"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14" name="5-Point Star 13"/>
          <p:cNvSpPr/>
          <p:nvPr/>
        </p:nvSpPr>
        <p:spPr>
          <a:xfrm>
            <a:off x="7329471" y="3301623"/>
            <a:ext cx="205291" cy="218975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7330331" y="2702678"/>
            <a:ext cx="205291" cy="218975"/>
          </a:xfrm>
          <a:prstGeom prst="star5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027727" y="2519293"/>
            <a:ext cx="135165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2.41” </a:t>
            </a:r>
            <a:r>
              <a:rPr lang="en-US" b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PW</a:t>
            </a:r>
          </a:p>
          <a:p>
            <a:r>
              <a:rPr lang="en-US" sz="1200" b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Moist Adiabat PW</a:t>
            </a:r>
            <a:endParaRPr lang="en-US" sz="1200" b="1" dirty="0"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03470" y="5009318"/>
            <a:ext cx="4160113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Bottom Line: Near Record Breaking Precipitable Water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48377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5357" r="7349" b="10156"/>
          <a:stretch/>
        </p:blipFill>
        <p:spPr>
          <a:xfrm>
            <a:off x="30759" y="1708302"/>
            <a:ext cx="4741971" cy="44904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0964" t="5511" r="7349" b="10155"/>
          <a:stretch/>
        </p:blipFill>
        <p:spPr>
          <a:xfrm>
            <a:off x="4772730" y="1716434"/>
            <a:ext cx="4180823" cy="448231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WRF Ensemble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715398"/>
            <a:ext cx="91440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Moisture Transport</a:t>
            </a:r>
          </a:p>
          <a:p>
            <a:pPr lvl="1"/>
            <a:r>
              <a:rPr lang="en-US" sz="1300" b="1" dirty="0" smtClean="0">
                <a:solidFill>
                  <a:srgbClr val="000090"/>
                </a:solidFill>
              </a:rPr>
              <a:t>Precipitable water (mm, shaded</a:t>
            </a:r>
            <a:r>
              <a:rPr lang="en-US" sz="1300" b="1" dirty="0">
                <a:solidFill>
                  <a:srgbClr val="000090"/>
                </a:solidFill>
              </a:rPr>
              <a:t>)</a:t>
            </a:r>
            <a:r>
              <a:rPr lang="en-US" sz="1300" b="1" dirty="0" smtClean="0">
                <a:solidFill>
                  <a:srgbClr val="000090"/>
                </a:solidFill>
              </a:rPr>
              <a:t>, 1000 </a:t>
            </a:r>
            <a:r>
              <a:rPr lang="en-US" sz="1300" b="1" dirty="0">
                <a:solidFill>
                  <a:srgbClr val="000090"/>
                </a:solidFill>
              </a:rPr>
              <a:t>– 850-hPa </a:t>
            </a:r>
            <a:r>
              <a:rPr lang="en-US" sz="1300" b="1" dirty="0" smtClean="0">
                <a:solidFill>
                  <a:srgbClr val="000090"/>
                </a:solidFill>
              </a:rPr>
              <a:t>integrated vapor transport </a:t>
            </a:r>
            <a:r>
              <a:rPr lang="en-US" sz="1300" b="1" dirty="0">
                <a:solidFill>
                  <a:srgbClr val="000090"/>
                </a:solidFill>
              </a:rPr>
              <a:t>(vectors, kg s</a:t>
            </a:r>
            <a:r>
              <a:rPr lang="en-US" sz="1300" b="1" baseline="30000" dirty="0">
                <a:solidFill>
                  <a:srgbClr val="000090"/>
                </a:solidFill>
              </a:rPr>
              <a:t>-1</a:t>
            </a:r>
            <a:r>
              <a:rPr lang="en-US" sz="1300" b="1" dirty="0">
                <a:solidFill>
                  <a:srgbClr val="000090"/>
                </a:solidFill>
              </a:rPr>
              <a:t> m</a:t>
            </a:r>
            <a:r>
              <a:rPr lang="en-US" sz="1300" b="1" baseline="30000" dirty="0">
                <a:solidFill>
                  <a:srgbClr val="000090"/>
                </a:solidFill>
              </a:rPr>
              <a:t>-1</a:t>
            </a:r>
            <a:r>
              <a:rPr lang="en-US" sz="1300" b="1" dirty="0">
                <a:solidFill>
                  <a:srgbClr val="000090"/>
                </a:solidFill>
              </a:rPr>
              <a:t>) </a:t>
            </a:r>
          </a:p>
          <a:p>
            <a:pPr lvl="1"/>
            <a:endParaRPr lang="en-US" sz="1400" b="1" dirty="0" smtClean="0">
              <a:solidFill>
                <a:srgbClr val="00009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989994" y="1757746"/>
            <a:ext cx="353207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9 h Forecast 0900 UTC 13 Aug 2014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325531" y="1757746"/>
            <a:ext cx="14824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Best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683527" y="1757746"/>
            <a:ext cx="143192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Bad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2923015" y="4762690"/>
            <a:ext cx="502321" cy="930641"/>
          </a:xfrm>
          <a:custGeom>
            <a:avLst/>
            <a:gdLst>
              <a:gd name="connsiteX0" fmla="*/ 0 w 502321"/>
              <a:gd name="connsiteY0" fmla="*/ 930641 h 930641"/>
              <a:gd name="connsiteX1" fmla="*/ 492643 w 502321"/>
              <a:gd name="connsiteY1" fmla="*/ 591231 h 930641"/>
              <a:gd name="connsiteX2" fmla="*/ 339376 w 502321"/>
              <a:gd name="connsiteY2" fmla="*/ 0 h 930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2321" h="930641">
                <a:moveTo>
                  <a:pt x="0" y="930641"/>
                </a:moveTo>
                <a:cubicBezTo>
                  <a:pt x="218040" y="838489"/>
                  <a:pt x="436080" y="746338"/>
                  <a:pt x="492643" y="591231"/>
                </a:cubicBezTo>
                <a:cubicBezTo>
                  <a:pt x="549206" y="436124"/>
                  <a:pt x="339376" y="0"/>
                  <a:pt x="339376" y="0"/>
                </a:cubicBezTo>
              </a:path>
            </a:pathLst>
          </a:custGeom>
          <a:ln w="508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 rot="18693848" flipH="1">
            <a:off x="3635525" y="4466191"/>
            <a:ext cx="429093" cy="930641"/>
          </a:xfrm>
          <a:custGeom>
            <a:avLst/>
            <a:gdLst>
              <a:gd name="connsiteX0" fmla="*/ 0 w 502321"/>
              <a:gd name="connsiteY0" fmla="*/ 930641 h 930641"/>
              <a:gd name="connsiteX1" fmla="*/ 492643 w 502321"/>
              <a:gd name="connsiteY1" fmla="*/ 591231 h 930641"/>
              <a:gd name="connsiteX2" fmla="*/ 339376 w 502321"/>
              <a:gd name="connsiteY2" fmla="*/ 0 h 930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2321" h="930641">
                <a:moveTo>
                  <a:pt x="0" y="930641"/>
                </a:moveTo>
                <a:cubicBezTo>
                  <a:pt x="218040" y="838489"/>
                  <a:pt x="436080" y="746338"/>
                  <a:pt x="492643" y="591231"/>
                </a:cubicBezTo>
                <a:cubicBezTo>
                  <a:pt x="549206" y="436124"/>
                  <a:pt x="339376" y="0"/>
                  <a:pt x="339376" y="0"/>
                </a:cubicBezTo>
              </a:path>
            </a:pathLst>
          </a:custGeom>
          <a:ln w="508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871579" y="4116359"/>
            <a:ext cx="37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L</a:t>
            </a:r>
            <a:endParaRPr lang="en-US" sz="36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58602" y="3738448"/>
            <a:ext cx="37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L</a:t>
            </a:r>
            <a:endParaRPr lang="en-US" sz="36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7410673" y="4575652"/>
            <a:ext cx="502321" cy="930641"/>
          </a:xfrm>
          <a:custGeom>
            <a:avLst/>
            <a:gdLst>
              <a:gd name="connsiteX0" fmla="*/ 0 w 502321"/>
              <a:gd name="connsiteY0" fmla="*/ 930641 h 930641"/>
              <a:gd name="connsiteX1" fmla="*/ 492643 w 502321"/>
              <a:gd name="connsiteY1" fmla="*/ 591231 h 930641"/>
              <a:gd name="connsiteX2" fmla="*/ 339376 w 502321"/>
              <a:gd name="connsiteY2" fmla="*/ 0 h 930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2321" h="930641">
                <a:moveTo>
                  <a:pt x="0" y="930641"/>
                </a:moveTo>
                <a:cubicBezTo>
                  <a:pt x="218040" y="838489"/>
                  <a:pt x="436080" y="746338"/>
                  <a:pt x="492643" y="591231"/>
                </a:cubicBezTo>
                <a:cubicBezTo>
                  <a:pt x="549206" y="436124"/>
                  <a:pt x="339376" y="0"/>
                  <a:pt x="339376" y="0"/>
                </a:cubicBezTo>
              </a:path>
            </a:pathLst>
          </a:custGeom>
          <a:ln w="508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991763" y="4695178"/>
            <a:ext cx="678752" cy="854000"/>
          </a:xfrm>
          <a:custGeom>
            <a:avLst/>
            <a:gdLst>
              <a:gd name="connsiteX0" fmla="*/ 678752 w 678752"/>
              <a:gd name="connsiteY0" fmla="*/ 854000 h 854000"/>
              <a:gd name="connsiteX1" fmla="*/ 459800 w 678752"/>
              <a:gd name="connsiteY1" fmla="*/ 689769 h 854000"/>
              <a:gd name="connsiteX2" fmla="*/ 0 w 678752"/>
              <a:gd name="connsiteY2" fmla="*/ 0 h 8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8752" h="854000">
                <a:moveTo>
                  <a:pt x="678752" y="854000"/>
                </a:moveTo>
                <a:cubicBezTo>
                  <a:pt x="625838" y="843051"/>
                  <a:pt x="572925" y="832102"/>
                  <a:pt x="459800" y="689769"/>
                </a:cubicBezTo>
                <a:cubicBezTo>
                  <a:pt x="346675" y="547436"/>
                  <a:pt x="0" y="0"/>
                  <a:pt x="0" y="0"/>
                </a:cubicBezTo>
              </a:path>
            </a:pathLst>
          </a:custGeom>
          <a:ln w="508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1" t="92374" r="-977" b="-907"/>
          <a:stretch/>
        </p:blipFill>
        <p:spPr>
          <a:xfrm>
            <a:off x="1706880" y="6161488"/>
            <a:ext cx="498856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345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okx_basereflectivity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624" y="915251"/>
            <a:ext cx="5864352" cy="5559552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57200" y="-19972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Motivation: Event Recap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62448" y="6501787"/>
            <a:ext cx="37659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Courtesy of Mt. Holly NWS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1" y="859231"/>
            <a:ext cx="304953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 smtClean="0"/>
          </a:p>
          <a:p>
            <a:pPr marL="285750" indent="-285750">
              <a:buFont typeface="Arial"/>
              <a:buChar char="•"/>
            </a:pPr>
            <a:r>
              <a:rPr lang="en-US" sz="2000" b="1" dirty="0" smtClean="0"/>
              <a:t>24 hour NY precipitation record set at Islip, NY:    345 mm (13.57”)</a:t>
            </a:r>
          </a:p>
          <a:p>
            <a:pPr marL="742950" lvl="2" indent="-285750">
              <a:buFont typeface="Arial"/>
              <a:buChar char="•"/>
            </a:pPr>
            <a:r>
              <a:rPr lang="en-US" sz="2000" b="1" dirty="0" smtClean="0">
                <a:solidFill>
                  <a:srgbClr val="000090"/>
                </a:solidFill>
              </a:rPr>
              <a:t>250 mm (~10”)       in 2 h</a:t>
            </a:r>
            <a:endParaRPr lang="en-US" sz="2000" b="1" dirty="0" smtClean="0"/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rgbClr val="000000"/>
                </a:solidFill>
              </a:rPr>
              <a:t>Convective band of high reflectivity</a:t>
            </a:r>
          </a:p>
          <a:p>
            <a:pPr marL="742950" lvl="2" indent="-285750">
              <a:buFont typeface="Arial"/>
              <a:buChar char="•"/>
            </a:pPr>
            <a:r>
              <a:rPr lang="en-US" sz="2000" b="1" dirty="0" smtClean="0">
                <a:solidFill>
                  <a:srgbClr val="000090"/>
                </a:solidFill>
              </a:rPr>
              <a:t>Training over Islip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rgbClr val="A6A6A6"/>
                </a:solidFill>
              </a:rPr>
              <a:t>Part of larger synoptic scale trough</a:t>
            </a:r>
          </a:p>
        </p:txBody>
      </p:sp>
      <p:sp>
        <p:nvSpPr>
          <p:cNvPr id="2" name="5-Point Star 1"/>
          <p:cNvSpPr/>
          <p:nvPr/>
        </p:nvSpPr>
        <p:spPr>
          <a:xfrm>
            <a:off x="6359455" y="3892102"/>
            <a:ext cx="228429" cy="210137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523923" y="3736782"/>
            <a:ext cx="60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90000"/>
                    </a:schemeClr>
                  </a:glow>
                </a:effectLst>
              </a:rPr>
              <a:t>KISP</a:t>
            </a:r>
            <a:endParaRPr lang="en-US" b="1" dirty="0">
              <a:solidFill>
                <a:srgbClr val="FFFF00"/>
              </a:solidFill>
              <a:effectLst>
                <a:glow rad="101600">
                  <a:schemeClr val="tx1">
                    <a:alpha val="9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9745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0654" t="5510" r="7508" b="10156"/>
          <a:stretch/>
        </p:blipFill>
        <p:spPr>
          <a:xfrm>
            <a:off x="4755500" y="1712913"/>
            <a:ext cx="4188551" cy="44823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5510" r="7349" b="10156"/>
          <a:stretch/>
        </p:blipFill>
        <p:spPr>
          <a:xfrm>
            <a:off x="34519" y="1712913"/>
            <a:ext cx="4741971" cy="448231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WRF Ensemble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715398"/>
            <a:ext cx="91440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Moisture Transport</a:t>
            </a:r>
          </a:p>
          <a:p>
            <a:pPr lvl="1"/>
            <a:r>
              <a:rPr lang="en-US" sz="1300" b="1" dirty="0" smtClean="0">
                <a:solidFill>
                  <a:srgbClr val="000090"/>
                </a:solidFill>
              </a:rPr>
              <a:t>Precipitable water (mm, shaded), 1000 </a:t>
            </a:r>
            <a:r>
              <a:rPr lang="en-US" sz="1300" b="1" dirty="0">
                <a:solidFill>
                  <a:srgbClr val="000090"/>
                </a:solidFill>
              </a:rPr>
              <a:t>– 850-hPa </a:t>
            </a:r>
            <a:r>
              <a:rPr lang="en-US" sz="1300" b="1" dirty="0" smtClean="0">
                <a:solidFill>
                  <a:srgbClr val="000090"/>
                </a:solidFill>
              </a:rPr>
              <a:t>integrated vapor transport </a:t>
            </a:r>
            <a:r>
              <a:rPr lang="en-US" sz="1300" b="1" dirty="0">
                <a:solidFill>
                  <a:srgbClr val="000090"/>
                </a:solidFill>
              </a:rPr>
              <a:t>(vectors, kg s</a:t>
            </a:r>
            <a:r>
              <a:rPr lang="en-US" sz="1300" b="1" baseline="30000" dirty="0">
                <a:solidFill>
                  <a:srgbClr val="000090"/>
                </a:solidFill>
              </a:rPr>
              <a:t>-1</a:t>
            </a:r>
            <a:r>
              <a:rPr lang="en-US" sz="1300" b="1" dirty="0">
                <a:solidFill>
                  <a:srgbClr val="000090"/>
                </a:solidFill>
              </a:rPr>
              <a:t> m</a:t>
            </a:r>
            <a:r>
              <a:rPr lang="en-US" sz="1300" b="1" baseline="30000" dirty="0">
                <a:solidFill>
                  <a:srgbClr val="000090"/>
                </a:solidFill>
              </a:rPr>
              <a:t>-1</a:t>
            </a:r>
            <a:r>
              <a:rPr lang="en-US" sz="1300" b="1" dirty="0" smtClean="0">
                <a:solidFill>
                  <a:srgbClr val="000090"/>
                </a:solidFill>
              </a:rPr>
              <a:t>),                                     1000 – 850-hPa integrated </a:t>
            </a:r>
            <a:r>
              <a:rPr lang="en-US" sz="1300" b="1" dirty="0">
                <a:solidFill>
                  <a:srgbClr val="000090"/>
                </a:solidFill>
              </a:rPr>
              <a:t>v</a:t>
            </a:r>
            <a:r>
              <a:rPr lang="en-US" sz="1300" b="1" dirty="0" smtClean="0">
                <a:solidFill>
                  <a:srgbClr val="000090"/>
                </a:solidFill>
              </a:rPr>
              <a:t>apor flux </a:t>
            </a:r>
            <a:r>
              <a:rPr lang="en-US" sz="1300" b="1" dirty="0">
                <a:solidFill>
                  <a:srgbClr val="000090"/>
                </a:solidFill>
              </a:rPr>
              <a:t>c</a:t>
            </a:r>
            <a:r>
              <a:rPr lang="en-US" sz="1300" b="1" dirty="0" smtClean="0">
                <a:solidFill>
                  <a:srgbClr val="000090"/>
                </a:solidFill>
              </a:rPr>
              <a:t>onvergence (10</a:t>
            </a:r>
            <a:r>
              <a:rPr lang="en-US" sz="1300" b="1" baseline="30000" dirty="0" smtClean="0">
                <a:solidFill>
                  <a:srgbClr val="000090"/>
                </a:solidFill>
              </a:rPr>
              <a:t>-3 </a:t>
            </a:r>
            <a:r>
              <a:rPr lang="en-US" sz="1300" b="1" dirty="0" smtClean="0">
                <a:solidFill>
                  <a:srgbClr val="000090"/>
                </a:solidFill>
              </a:rPr>
              <a:t>kg s</a:t>
            </a:r>
            <a:r>
              <a:rPr lang="en-US" sz="1300" b="1" baseline="30000" dirty="0" smtClean="0">
                <a:solidFill>
                  <a:srgbClr val="000090"/>
                </a:solidFill>
              </a:rPr>
              <a:t>-1</a:t>
            </a:r>
            <a:r>
              <a:rPr lang="en-US" sz="1300" b="1" dirty="0" smtClean="0">
                <a:solidFill>
                  <a:srgbClr val="000090"/>
                </a:solidFill>
              </a:rPr>
              <a:t>, red contours), </a:t>
            </a:r>
            <a:r>
              <a:rPr lang="en-US" sz="1300" b="1" dirty="0">
                <a:solidFill>
                  <a:srgbClr val="000090"/>
                </a:solidFill>
              </a:rPr>
              <a:t>r</a:t>
            </a:r>
            <a:r>
              <a:rPr lang="en-US" sz="1300" b="1" dirty="0" smtClean="0">
                <a:solidFill>
                  <a:srgbClr val="000090"/>
                </a:solidFill>
              </a:rPr>
              <a:t>eflectivity (&gt; 35 </a:t>
            </a:r>
            <a:r>
              <a:rPr lang="en-US" sz="1300" b="1" dirty="0" err="1" smtClean="0">
                <a:solidFill>
                  <a:srgbClr val="000090"/>
                </a:solidFill>
              </a:rPr>
              <a:t>dBZ</a:t>
            </a:r>
            <a:r>
              <a:rPr lang="en-US" sz="1300" b="1" dirty="0" smtClean="0">
                <a:solidFill>
                  <a:srgbClr val="000090"/>
                </a:solidFill>
              </a:rPr>
              <a:t>, black contour)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1" t="92374" r="-977" b="-907"/>
          <a:stretch/>
        </p:blipFill>
        <p:spPr>
          <a:xfrm>
            <a:off x="1706880" y="6161488"/>
            <a:ext cx="4988560" cy="406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989994" y="1757746"/>
            <a:ext cx="353207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9 h Forecast 0900 UTC 13 Aug 2014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325531" y="1757746"/>
            <a:ext cx="14824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Best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683527" y="1757746"/>
            <a:ext cx="143192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Bad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871579" y="4116359"/>
            <a:ext cx="37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L</a:t>
            </a:r>
            <a:endParaRPr lang="en-US" sz="36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58602" y="3738448"/>
            <a:ext cx="37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L</a:t>
            </a:r>
            <a:endParaRPr lang="en-US" sz="36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7897" y="2893000"/>
            <a:ext cx="1662804" cy="95410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Moisture flux </a:t>
            </a:r>
            <a:r>
              <a:rPr lang="en-US" sz="1400" dirty="0"/>
              <a:t>c</a:t>
            </a:r>
            <a:r>
              <a:rPr lang="en-US" sz="1400" dirty="0" smtClean="0"/>
              <a:t>onvergence along leading edge of reflectivity</a:t>
            </a:r>
            <a:endParaRPr lang="en-US" sz="1400" dirty="0"/>
          </a:p>
        </p:txBody>
      </p:sp>
      <p:cxnSp>
        <p:nvCxnSpPr>
          <p:cNvPr id="22" name="Straight Arrow Connector 21"/>
          <p:cNvCxnSpPr>
            <a:stCxn id="21" idx="2"/>
          </p:cNvCxnSpPr>
          <p:nvPr/>
        </p:nvCxnSpPr>
        <p:spPr>
          <a:xfrm>
            <a:off x="1619299" y="3847107"/>
            <a:ext cx="631035" cy="26925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2005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3" y="658544"/>
            <a:ext cx="7518400" cy="4940300"/>
          </a:xfrm>
          <a:prstGeom prst="rect">
            <a:avLst/>
          </a:prstGeom>
        </p:spPr>
      </p:pic>
      <p:sp>
        <p:nvSpPr>
          <p:cNvPr id="86" name="Title 1"/>
          <p:cNvSpPr txBox="1">
            <a:spLocks/>
          </p:cNvSpPr>
          <p:nvPr/>
        </p:nvSpPr>
        <p:spPr>
          <a:xfrm>
            <a:off x="457200" y="-10949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Summary Schematic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43794" y="5589075"/>
            <a:ext cx="4215592" cy="26161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Arial"/>
                <a:cs typeface="Arial"/>
              </a:rPr>
              <a:t>Main:</a:t>
            </a:r>
            <a:r>
              <a:rPr lang="en-US" sz="1100" dirty="0" smtClean="0">
                <a:latin typeface="Arial"/>
                <a:cs typeface="Arial"/>
              </a:rPr>
              <a:t> 500-hPa geopotential height (black contours, every 6 </a:t>
            </a:r>
            <a:r>
              <a:rPr lang="en-US" sz="1100" dirty="0" smtClean="0">
                <a:latin typeface="Arial"/>
                <a:cs typeface="Arial"/>
              </a:rPr>
              <a:t>dam</a:t>
            </a:r>
            <a:r>
              <a:rPr lang="en-US" sz="1100" dirty="0">
                <a:latin typeface="Arial"/>
                <a:cs typeface="Arial"/>
              </a:rPr>
              <a:t>)</a:t>
            </a:r>
            <a:endParaRPr lang="en-US" sz="1100" dirty="0" smtClean="0">
              <a:latin typeface="Arial"/>
              <a:cs typeface="Arial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3031883" y="810846"/>
            <a:ext cx="924655" cy="2823308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 rot="20954531">
            <a:off x="2818054" y="1801094"/>
            <a:ext cx="1393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glow rad="101600">
                    <a:schemeClr val="bg1"/>
                  </a:glow>
                </a:effectLst>
              </a:rPr>
              <a:t>500-hPa Trough Axis</a:t>
            </a:r>
            <a:endParaRPr lang="en-US" b="1" dirty="0">
              <a:effectLst>
                <a:glow rad="1016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6871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2" y="658544"/>
            <a:ext cx="7518400" cy="4940300"/>
          </a:xfrm>
          <a:prstGeom prst="rect">
            <a:avLst/>
          </a:prstGeom>
        </p:spPr>
      </p:pic>
      <p:sp>
        <p:nvSpPr>
          <p:cNvPr id="86" name="Title 1"/>
          <p:cNvSpPr txBox="1">
            <a:spLocks/>
          </p:cNvSpPr>
          <p:nvPr/>
        </p:nvSpPr>
        <p:spPr>
          <a:xfrm>
            <a:off x="457200" y="-10949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Summary Schematic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43793" y="5589075"/>
            <a:ext cx="4487297" cy="6001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Arial"/>
                <a:cs typeface="Arial"/>
              </a:rPr>
              <a:t>Main:</a:t>
            </a:r>
            <a:r>
              <a:rPr lang="en-US" sz="1100" dirty="0" smtClean="0">
                <a:latin typeface="Arial"/>
                <a:cs typeface="Arial"/>
              </a:rPr>
              <a:t> 500-hPa geopotential height (black contours, every 6 </a:t>
            </a:r>
            <a:r>
              <a:rPr lang="en-US" sz="1100" dirty="0" smtClean="0">
                <a:latin typeface="Arial"/>
                <a:cs typeface="Arial"/>
              </a:rPr>
              <a:t>dam</a:t>
            </a:r>
            <a:r>
              <a:rPr lang="en-US" sz="1100" dirty="0" smtClean="0">
                <a:latin typeface="Arial"/>
                <a:cs typeface="Arial"/>
              </a:rPr>
              <a:t>), </a:t>
            </a:r>
            <a:r>
              <a:rPr lang="en-US" sz="1100" dirty="0">
                <a:latin typeface="Arial"/>
                <a:cs typeface="Arial"/>
              </a:rPr>
              <a:t>mean sea level pressure (brown contours, every 2 hPa)</a:t>
            </a:r>
          </a:p>
          <a:p>
            <a:endParaRPr lang="en-US" sz="1100" dirty="0" smtClean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33634" y="936242"/>
            <a:ext cx="37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L</a:t>
            </a:r>
            <a:endParaRPr lang="en-US" sz="36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325608" y="3225214"/>
            <a:ext cx="1523029" cy="1261992"/>
            <a:chOff x="3209903" y="3687504"/>
            <a:chExt cx="1523029" cy="1261992"/>
          </a:xfrm>
          <a:effectLst>
            <a:glow rad="25400">
              <a:schemeClr val="tx1"/>
            </a:glow>
          </a:effectLst>
        </p:grpSpPr>
        <p:sp>
          <p:nvSpPr>
            <p:cNvPr id="11" name="Isosceles Triangle 10"/>
            <p:cNvSpPr/>
            <p:nvPr/>
          </p:nvSpPr>
          <p:spPr>
            <a:xfrm rot="8050204">
              <a:off x="4226653" y="4326373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/>
            <p:cNvSpPr/>
            <p:nvPr/>
          </p:nvSpPr>
          <p:spPr>
            <a:xfrm rot="7644689">
              <a:off x="4419562" y="4123001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/>
            <p:cNvSpPr/>
            <p:nvPr/>
          </p:nvSpPr>
          <p:spPr>
            <a:xfrm rot="8602095">
              <a:off x="4018045" y="4536613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/>
            <p:cNvSpPr/>
            <p:nvPr/>
          </p:nvSpPr>
          <p:spPr>
            <a:xfrm rot="9138876">
              <a:off x="3742805" y="4721701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/>
            <p:cNvSpPr/>
            <p:nvPr/>
          </p:nvSpPr>
          <p:spPr>
            <a:xfrm rot="10003320">
              <a:off x="3450385" y="4822367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 rot="7203575">
              <a:off x="4585009" y="3885716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3209903" y="3687504"/>
              <a:ext cx="1503004" cy="1200041"/>
            </a:xfrm>
            <a:custGeom>
              <a:avLst/>
              <a:gdLst>
                <a:gd name="connsiteX0" fmla="*/ 1503004 w 1503004"/>
                <a:gd name="connsiteY0" fmla="*/ 0 h 1200041"/>
                <a:gd name="connsiteX1" fmla="*/ 1316585 w 1503004"/>
                <a:gd name="connsiteY1" fmla="*/ 361177 h 1200041"/>
                <a:gd name="connsiteX2" fmla="*/ 704897 w 1503004"/>
                <a:gd name="connsiteY2" fmla="*/ 978674 h 1200041"/>
                <a:gd name="connsiteX3" fmla="*/ 0 w 1503004"/>
                <a:gd name="connsiteY3" fmla="*/ 1200041 h 1200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3004" h="1200041">
                  <a:moveTo>
                    <a:pt x="1503004" y="0"/>
                  </a:moveTo>
                  <a:cubicBezTo>
                    <a:pt x="1476303" y="99032"/>
                    <a:pt x="1449603" y="198065"/>
                    <a:pt x="1316585" y="361177"/>
                  </a:cubicBezTo>
                  <a:cubicBezTo>
                    <a:pt x="1183567" y="524289"/>
                    <a:pt x="924328" y="838863"/>
                    <a:pt x="704897" y="978674"/>
                  </a:cubicBezTo>
                  <a:cubicBezTo>
                    <a:pt x="485466" y="1118485"/>
                    <a:pt x="0" y="1200041"/>
                    <a:pt x="0" y="1200041"/>
                  </a:cubicBezTo>
                </a:path>
              </a:pathLst>
            </a:cu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858732" y="1336030"/>
            <a:ext cx="919192" cy="1446245"/>
            <a:chOff x="3763347" y="1778000"/>
            <a:chExt cx="919192" cy="1446245"/>
          </a:xfrm>
          <a:effectLst>
            <a:glow rad="25400">
              <a:schemeClr val="tx1"/>
            </a:glow>
          </a:effectLst>
        </p:grpSpPr>
        <p:sp>
          <p:nvSpPr>
            <p:cNvPr id="19" name="Freeform 18"/>
            <p:cNvSpPr/>
            <p:nvPr/>
          </p:nvSpPr>
          <p:spPr>
            <a:xfrm>
              <a:off x="3763347" y="1778000"/>
              <a:ext cx="876041" cy="1446245"/>
            </a:xfrm>
            <a:custGeom>
              <a:avLst/>
              <a:gdLst>
                <a:gd name="connsiteX0" fmla="*/ 0 w 876041"/>
                <a:gd name="connsiteY0" fmla="*/ 0 h 1446245"/>
                <a:gd name="connsiteX1" fmla="*/ 264367 w 876041"/>
                <a:gd name="connsiteY1" fmla="*/ 305837 h 1446245"/>
                <a:gd name="connsiteX2" fmla="*/ 876041 w 876041"/>
                <a:gd name="connsiteY2" fmla="*/ 1446245 h 144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6041" h="1446245">
                  <a:moveTo>
                    <a:pt x="0" y="0"/>
                  </a:moveTo>
                  <a:cubicBezTo>
                    <a:pt x="59180" y="32398"/>
                    <a:pt x="118360" y="64796"/>
                    <a:pt x="264367" y="305837"/>
                  </a:cubicBezTo>
                  <a:cubicBezTo>
                    <a:pt x="410374" y="546878"/>
                    <a:pt x="876041" y="1446245"/>
                    <a:pt x="876041" y="1446245"/>
                  </a:cubicBezTo>
                </a:path>
              </a:pathLst>
            </a:custGeom>
            <a:ln>
              <a:solidFill>
                <a:srgbClr val="8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hord 19"/>
            <p:cNvSpPr/>
            <p:nvPr/>
          </p:nvSpPr>
          <p:spPr>
            <a:xfrm rot="11702110">
              <a:off x="4004257" y="2114375"/>
              <a:ext cx="218914" cy="203532"/>
            </a:xfrm>
            <a:prstGeom prst="chord">
              <a:avLst>
                <a:gd name="adj1" fmla="val 2700000"/>
                <a:gd name="adj2" fmla="val 13666275"/>
              </a:avLst>
            </a:prstGeom>
            <a:solidFill>
              <a:srgbClr val="8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Isosceles Triangle 20"/>
            <p:cNvSpPr/>
            <p:nvPr/>
          </p:nvSpPr>
          <p:spPr>
            <a:xfrm rot="3433186">
              <a:off x="4237095" y="2415698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8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/>
            <p:cNvSpPr/>
            <p:nvPr/>
          </p:nvSpPr>
          <p:spPr>
            <a:xfrm rot="3433186">
              <a:off x="3923165" y="1868300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8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hord 22"/>
            <p:cNvSpPr/>
            <p:nvPr/>
          </p:nvSpPr>
          <p:spPr>
            <a:xfrm rot="11702110">
              <a:off x="4311113" y="2690383"/>
              <a:ext cx="218914" cy="203532"/>
            </a:xfrm>
            <a:prstGeom prst="chord">
              <a:avLst>
                <a:gd name="adj1" fmla="val 2700000"/>
                <a:gd name="adj2" fmla="val 13666275"/>
              </a:avLst>
            </a:prstGeom>
            <a:solidFill>
              <a:srgbClr val="8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Isosceles Triangle 23"/>
            <p:cNvSpPr/>
            <p:nvPr/>
          </p:nvSpPr>
          <p:spPr>
            <a:xfrm rot="3433186">
              <a:off x="4534616" y="2974839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8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010032" y="2955783"/>
            <a:ext cx="812800" cy="334657"/>
            <a:chOff x="4924807" y="3367273"/>
            <a:chExt cx="812800" cy="334657"/>
          </a:xfrm>
          <a:effectLst>
            <a:glow rad="25400">
              <a:schemeClr val="tx1"/>
            </a:glow>
          </a:effectLst>
        </p:grpSpPr>
        <p:sp>
          <p:nvSpPr>
            <p:cNvPr id="26" name="Chord 25"/>
            <p:cNvSpPr/>
            <p:nvPr/>
          </p:nvSpPr>
          <p:spPr>
            <a:xfrm rot="9739355">
              <a:off x="5130925" y="3367273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4924807" y="3404905"/>
              <a:ext cx="812800" cy="297025"/>
            </a:xfrm>
            <a:custGeom>
              <a:avLst/>
              <a:gdLst>
                <a:gd name="connsiteX0" fmla="*/ 0 w 812800"/>
                <a:gd name="connsiteY0" fmla="*/ 2385 h 297025"/>
                <a:gd name="connsiteX1" fmla="*/ 274320 w 812800"/>
                <a:gd name="connsiteY1" fmla="*/ 43025 h 297025"/>
                <a:gd name="connsiteX2" fmla="*/ 812800 w 812800"/>
                <a:gd name="connsiteY2" fmla="*/ 297025 h 297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2800" h="297025">
                  <a:moveTo>
                    <a:pt x="0" y="2385"/>
                  </a:moveTo>
                  <a:cubicBezTo>
                    <a:pt x="69426" y="-1849"/>
                    <a:pt x="138853" y="-6082"/>
                    <a:pt x="274320" y="43025"/>
                  </a:cubicBezTo>
                  <a:cubicBezTo>
                    <a:pt x="409787" y="92132"/>
                    <a:pt x="611293" y="194578"/>
                    <a:pt x="812800" y="297025"/>
                  </a:cubicBezTo>
                </a:path>
              </a:pathLst>
            </a:cu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Chord 27"/>
            <p:cNvSpPr/>
            <p:nvPr/>
          </p:nvSpPr>
          <p:spPr>
            <a:xfrm rot="9739355">
              <a:off x="5418516" y="3497331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372751" y="1371448"/>
            <a:ext cx="1204819" cy="509951"/>
            <a:chOff x="2287526" y="1782938"/>
            <a:chExt cx="1204819" cy="509951"/>
          </a:xfrm>
          <a:effectLst>
            <a:glow rad="25400">
              <a:schemeClr val="tx1"/>
            </a:glow>
          </a:effectLst>
        </p:grpSpPr>
        <p:sp>
          <p:nvSpPr>
            <p:cNvPr id="30" name="Freeform 29"/>
            <p:cNvSpPr/>
            <p:nvPr/>
          </p:nvSpPr>
          <p:spPr>
            <a:xfrm>
              <a:off x="2287526" y="1782938"/>
              <a:ext cx="1204819" cy="407063"/>
            </a:xfrm>
            <a:custGeom>
              <a:avLst/>
              <a:gdLst>
                <a:gd name="connsiteX0" fmla="*/ 1204819 w 1204819"/>
                <a:gd name="connsiteY0" fmla="*/ 0 h 407063"/>
                <a:gd name="connsiteX1" fmla="*/ 602409 w 1204819"/>
                <a:gd name="connsiteY1" fmla="*/ 301226 h 407063"/>
                <a:gd name="connsiteX2" fmla="*/ 0 w 1204819"/>
                <a:gd name="connsiteY2" fmla="*/ 407063 h 407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4819" h="407063">
                  <a:moveTo>
                    <a:pt x="1204819" y="0"/>
                  </a:moveTo>
                  <a:cubicBezTo>
                    <a:pt x="1004015" y="116691"/>
                    <a:pt x="803212" y="233382"/>
                    <a:pt x="602409" y="301226"/>
                  </a:cubicBezTo>
                  <a:cubicBezTo>
                    <a:pt x="401606" y="369070"/>
                    <a:pt x="0" y="407063"/>
                    <a:pt x="0" y="407063"/>
                  </a:cubicBezTo>
                </a:path>
              </a:pathLst>
            </a:cu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Isosceles Triangle 30"/>
            <p:cNvSpPr/>
            <p:nvPr/>
          </p:nvSpPr>
          <p:spPr>
            <a:xfrm rot="9031450">
              <a:off x="3295230" y="1858371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Isosceles Triangle 31"/>
            <p:cNvSpPr/>
            <p:nvPr/>
          </p:nvSpPr>
          <p:spPr>
            <a:xfrm rot="9225103">
              <a:off x="3060289" y="1988852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Isosceles Triangle 32"/>
            <p:cNvSpPr/>
            <p:nvPr/>
          </p:nvSpPr>
          <p:spPr>
            <a:xfrm rot="9726843">
              <a:off x="2792147" y="2095742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Isosceles Triangle 33"/>
            <p:cNvSpPr/>
            <p:nvPr/>
          </p:nvSpPr>
          <p:spPr>
            <a:xfrm rot="10093237">
              <a:off x="2450223" y="2165760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4671917" y="2613629"/>
            <a:ext cx="37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L</a:t>
            </a:r>
            <a:endParaRPr lang="en-US" sz="36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3031883" y="810846"/>
            <a:ext cx="924655" cy="2823308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122701" y="2713526"/>
            <a:ext cx="1393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glow rad="101600">
                    <a:schemeClr val="bg1"/>
                  </a:glow>
                </a:effectLst>
              </a:rPr>
              <a:t>Secondary Cyclogenesis</a:t>
            </a:r>
            <a:endParaRPr lang="en-US" b="1" dirty="0">
              <a:effectLst>
                <a:glow rad="1016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0260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85" y="660394"/>
            <a:ext cx="7518400" cy="4940300"/>
          </a:xfrm>
          <a:prstGeom prst="rect">
            <a:avLst/>
          </a:prstGeom>
        </p:spPr>
      </p:pic>
      <p:sp>
        <p:nvSpPr>
          <p:cNvPr id="86" name="Title 1"/>
          <p:cNvSpPr txBox="1">
            <a:spLocks/>
          </p:cNvSpPr>
          <p:nvPr/>
        </p:nvSpPr>
        <p:spPr>
          <a:xfrm>
            <a:off x="457200" y="-10949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Summary Schematic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33634" y="936242"/>
            <a:ext cx="37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L</a:t>
            </a:r>
            <a:endParaRPr lang="en-US" sz="36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325608" y="3225214"/>
            <a:ext cx="1523029" cy="1261992"/>
            <a:chOff x="3209903" y="3687504"/>
            <a:chExt cx="1523029" cy="1261992"/>
          </a:xfrm>
          <a:effectLst>
            <a:glow rad="25400">
              <a:schemeClr val="tx1"/>
            </a:glow>
          </a:effectLst>
        </p:grpSpPr>
        <p:sp>
          <p:nvSpPr>
            <p:cNvPr id="11" name="Isosceles Triangle 10"/>
            <p:cNvSpPr/>
            <p:nvPr/>
          </p:nvSpPr>
          <p:spPr>
            <a:xfrm rot="8050204">
              <a:off x="4226653" y="4326373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/>
            <p:cNvSpPr/>
            <p:nvPr/>
          </p:nvSpPr>
          <p:spPr>
            <a:xfrm rot="7644689">
              <a:off x="4419562" y="4123001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/>
            <p:cNvSpPr/>
            <p:nvPr/>
          </p:nvSpPr>
          <p:spPr>
            <a:xfrm rot="8602095">
              <a:off x="4018045" y="4536613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/>
            <p:cNvSpPr/>
            <p:nvPr/>
          </p:nvSpPr>
          <p:spPr>
            <a:xfrm rot="9138876">
              <a:off x="3742805" y="4721701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/>
            <p:cNvSpPr/>
            <p:nvPr/>
          </p:nvSpPr>
          <p:spPr>
            <a:xfrm rot="10003320">
              <a:off x="3450385" y="4822367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 rot="7203575">
              <a:off x="4585009" y="3885716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3209903" y="3687504"/>
              <a:ext cx="1503004" cy="1200041"/>
            </a:xfrm>
            <a:custGeom>
              <a:avLst/>
              <a:gdLst>
                <a:gd name="connsiteX0" fmla="*/ 1503004 w 1503004"/>
                <a:gd name="connsiteY0" fmla="*/ 0 h 1200041"/>
                <a:gd name="connsiteX1" fmla="*/ 1316585 w 1503004"/>
                <a:gd name="connsiteY1" fmla="*/ 361177 h 1200041"/>
                <a:gd name="connsiteX2" fmla="*/ 704897 w 1503004"/>
                <a:gd name="connsiteY2" fmla="*/ 978674 h 1200041"/>
                <a:gd name="connsiteX3" fmla="*/ 0 w 1503004"/>
                <a:gd name="connsiteY3" fmla="*/ 1200041 h 1200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3004" h="1200041">
                  <a:moveTo>
                    <a:pt x="1503004" y="0"/>
                  </a:moveTo>
                  <a:cubicBezTo>
                    <a:pt x="1476303" y="99032"/>
                    <a:pt x="1449603" y="198065"/>
                    <a:pt x="1316585" y="361177"/>
                  </a:cubicBezTo>
                  <a:cubicBezTo>
                    <a:pt x="1183567" y="524289"/>
                    <a:pt x="924328" y="838863"/>
                    <a:pt x="704897" y="978674"/>
                  </a:cubicBezTo>
                  <a:cubicBezTo>
                    <a:pt x="485466" y="1118485"/>
                    <a:pt x="0" y="1200041"/>
                    <a:pt x="0" y="1200041"/>
                  </a:cubicBezTo>
                </a:path>
              </a:pathLst>
            </a:cu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858732" y="1336030"/>
            <a:ext cx="919192" cy="1446245"/>
            <a:chOff x="3763347" y="1778000"/>
            <a:chExt cx="919192" cy="1446245"/>
          </a:xfrm>
          <a:effectLst>
            <a:glow rad="25400">
              <a:schemeClr val="tx1"/>
            </a:glow>
          </a:effectLst>
        </p:grpSpPr>
        <p:sp>
          <p:nvSpPr>
            <p:cNvPr id="19" name="Freeform 18"/>
            <p:cNvSpPr/>
            <p:nvPr/>
          </p:nvSpPr>
          <p:spPr>
            <a:xfrm>
              <a:off x="3763347" y="1778000"/>
              <a:ext cx="876041" cy="1446245"/>
            </a:xfrm>
            <a:custGeom>
              <a:avLst/>
              <a:gdLst>
                <a:gd name="connsiteX0" fmla="*/ 0 w 876041"/>
                <a:gd name="connsiteY0" fmla="*/ 0 h 1446245"/>
                <a:gd name="connsiteX1" fmla="*/ 264367 w 876041"/>
                <a:gd name="connsiteY1" fmla="*/ 305837 h 1446245"/>
                <a:gd name="connsiteX2" fmla="*/ 876041 w 876041"/>
                <a:gd name="connsiteY2" fmla="*/ 1446245 h 144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6041" h="1446245">
                  <a:moveTo>
                    <a:pt x="0" y="0"/>
                  </a:moveTo>
                  <a:cubicBezTo>
                    <a:pt x="59180" y="32398"/>
                    <a:pt x="118360" y="64796"/>
                    <a:pt x="264367" y="305837"/>
                  </a:cubicBezTo>
                  <a:cubicBezTo>
                    <a:pt x="410374" y="546878"/>
                    <a:pt x="876041" y="1446245"/>
                    <a:pt x="876041" y="1446245"/>
                  </a:cubicBezTo>
                </a:path>
              </a:pathLst>
            </a:custGeom>
            <a:ln>
              <a:solidFill>
                <a:srgbClr val="8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hord 19"/>
            <p:cNvSpPr/>
            <p:nvPr/>
          </p:nvSpPr>
          <p:spPr>
            <a:xfrm rot="11702110">
              <a:off x="4004257" y="2114375"/>
              <a:ext cx="218914" cy="203532"/>
            </a:xfrm>
            <a:prstGeom prst="chord">
              <a:avLst>
                <a:gd name="adj1" fmla="val 2700000"/>
                <a:gd name="adj2" fmla="val 13666275"/>
              </a:avLst>
            </a:prstGeom>
            <a:solidFill>
              <a:srgbClr val="8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Isosceles Triangle 20"/>
            <p:cNvSpPr/>
            <p:nvPr/>
          </p:nvSpPr>
          <p:spPr>
            <a:xfrm rot="3433186">
              <a:off x="4237095" y="2415698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8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/>
            <p:cNvSpPr/>
            <p:nvPr/>
          </p:nvSpPr>
          <p:spPr>
            <a:xfrm rot="3433186">
              <a:off x="3923165" y="1868300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8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hord 22"/>
            <p:cNvSpPr/>
            <p:nvPr/>
          </p:nvSpPr>
          <p:spPr>
            <a:xfrm rot="11702110">
              <a:off x="4311113" y="2690383"/>
              <a:ext cx="218914" cy="203532"/>
            </a:xfrm>
            <a:prstGeom prst="chord">
              <a:avLst>
                <a:gd name="adj1" fmla="val 2700000"/>
                <a:gd name="adj2" fmla="val 13666275"/>
              </a:avLst>
            </a:prstGeom>
            <a:solidFill>
              <a:srgbClr val="8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Isosceles Triangle 23"/>
            <p:cNvSpPr/>
            <p:nvPr/>
          </p:nvSpPr>
          <p:spPr>
            <a:xfrm rot="3433186">
              <a:off x="4534616" y="2974839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8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010032" y="2955783"/>
            <a:ext cx="812800" cy="334657"/>
            <a:chOff x="4924807" y="3367273"/>
            <a:chExt cx="812800" cy="334657"/>
          </a:xfrm>
          <a:effectLst>
            <a:glow rad="25400">
              <a:schemeClr val="tx1"/>
            </a:glow>
          </a:effectLst>
        </p:grpSpPr>
        <p:sp>
          <p:nvSpPr>
            <p:cNvPr id="26" name="Chord 25"/>
            <p:cNvSpPr/>
            <p:nvPr/>
          </p:nvSpPr>
          <p:spPr>
            <a:xfrm rot="9739355">
              <a:off x="5130925" y="3367273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4924807" y="3404905"/>
              <a:ext cx="812800" cy="297025"/>
            </a:xfrm>
            <a:custGeom>
              <a:avLst/>
              <a:gdLst>
                <a:gd name="connsiteX0" fmla="*/ 0 w 812800"/>
                <a:gd name="connsiteY0" fmla="*/ 2385 h 297025"/>
                <a:gd name="connsiteX1" fmla="*/ 274320 w 812800"/>
                <a:gd name="connsiteY1" fmla="*/ 43025 h 297025"/>
                <a:gd name="connsiteX2" fmla="*/ 812800 w 812800"/>
                <a:gd name="connsiteY2" fmla="*/ 297025 h 297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2800" h="297025">
                  <a:moveTo>
                    <a:pt x="0" y="2385"/>
                  </a:moveTo>
                  <a:cubicBezTo>
                    <a:pt x="69426" y="-1849"/>
                    <a:pt x="138853" y="-6082"/>
                    <a:pt x="274320" y="43025"/>
                  </a:cubicBezTo>
                  <a:cubicBezTo>
                    <a:pt x="409787" y="92132"/>
                    <a:pt x="611293" y="194578"/>
                    <a:pt x="812800" y="297025"/>
                  </a:cubicBezTo>
                </a:path>
              </a:pathLst>
            </a:cu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Chord 27"/>
            <p:cNvSpPr/>
            <p:nvPr/>
          </p:nvSpPr>
          <p:spPr>
            <a:xfrm rot="9739355">
              <a:off x="5418516" y="3497331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372751" y="1371448"/>
            <a:ext cx="1204819" cy="509951"/>
            <a:chOff x="2287526" y="1782938"/>
            <a:chExt cx="1204819" cy="509951"/>
          </a:xfrm>
          <a:effectLst>
            <a:glow rad="25400">
              <a:schemeClr val="tx1"/>
            </a:glow>
          </a:effectLst>
        </p:grpSpPr>
        <p:sp>
          <p:nvSpPr>
            <p:cNvPr id="30" name="Freeform 29"/>
            <p:cNvSpPr/>
            <p:nvPr/>
          </p:nvSpPr>
          <p:spPr>
            <a:xfrm>
              <a:off x="2287526" y="1782938"/>
              <a:ext cx="1204819" cy="407063"/>
            </a:xfrm>
            <a:custGeom>
              <a:avLst/>
              <a:gdLst>
                <a:gd name="connsiteX0" fmla="*/ 1204819 w 1204819"/>
                <a:gd name="connsiteY0" fmla="*/ 0 h 407063"/>
                <a:gd name="connsiteX1" fmla="*/ 602409 w 1204819"/>
                <a:gd name="connsiteY1" fmla="*/ 301226 h 407063"/>
                <a:gd name="connsiteX2" fmla="*/ 0 w 1204819"/>
                <a:gd name="connsiteY2" fmla="*/ 407063 h 407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4819" h="407063">
                  <a:moveTo>
                    <a:pt x="1204819" y="0"/>
                  </a:moveTo>
                  <a:cubicBezTo>
                    <a:pt x="1004015" y="116691"/>
                    <a:pt x="803212" y="233382"/>
                    <a:pt x="602409" y="301226"/>
                  </a:cubicBezTo>
                  <a:cubicBezTo>
                    <a:pt x="401606" y="369070"/>
                    <a:pt x="0" y="407063"/>
                    <a:pt x="0" y="407063"/>
                  </a:cubicBezTo>
                </a:path>
              </a:pathLst>
            </a:cu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Isosceles Triangle 30"/>
            <p:cNvSpPr/>
            <p:nvPr/>
          </p:nvSpPr>
          <p:spPr>
            <a:xfrm rot="9031450">
              <a:off x="3295230" y="1858371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Isosceles Triangle 31"/>
            <p:cNvSpPr/>
            <p:nvPr/>
          </p:nvSpPr>
          <p:spPr>
            <a:xfrm rot="9225103">
              <a:off x="3060289" y="1988852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Isosceles Triangle 32"/>
            <p:cNvSpPr/>
            <p:nvPr/>
          </p:nvSpPr>
          <p:spPr>
            <a:xfrm rot="9726843">
              <a:off x="2792147" y="2095742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Isosceles Triangle 33"/>
            <p:cNvSpPr/>
            <p:nvPr/>
          </p:nvSpPr>
          <p:spPr>
            <a:xfrm rot="10093237">
              <a:off x="2450223" y="2165760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4671917" y="2613629"/>
            <a:ext cx="37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L</a:t>
            </a:r>
            <a:endParaRPr lang="en-US" sz="36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904182" y="4866776"/>
            <a:ext cx="1330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val="008000"/>
                </a:solidFill>
                <a:latin typeface="Arial Black"/>
                <a:cs typeface="Arial Black"/>
              </a:rPr>
              <a:t>PW &gt; 50mm</a:t>
            </a:r>
            <a:endParaRPr lang="en-US" sz="1400" b="1" baseline="-25000" dirty="0">
              <a:ln>
                <a:solidFill>
                  <a:schemeClr val="tx1">
                    <a:alpha val="50000"/>
                  </a:schemeClr>
                </a:solidFill>
              </a:ln>
              <a:solidFill>
                <a:srgbClr val="008000"/>
              </a:solidFill>
              <a:latin typeface="Arial Black"/>
              <a:cs typeface="Arial Black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3793" y="5589075"/>
            <a:ext cx="4487297" cy="769441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Arial"/>
                <a:cs typeface="Arial"/>
              </a:rPr>
              <a:t>Main:</a:t>
            </a:r>
            <a:r>
              <a:rPr lang="en-US" sz="1100" dirty="0" smtClean="0">
                <a:latin typeface="Arial"/>
                <a:cs typeface="Arial"/>
              </a:rPr>
              <a:t> 500-hPa geopotential height (black contours, every 6 </a:t>
            </a:r>
            <a:r>
              <a:rPr lang="en-US" sz="1100" dirty="0" smtClean="0">
                <a:latin typeface="Arial"/>
                <a:cs typeface="Arial"/>
              </a:rPr>
              <a:t>dam</a:t>
            </a:r>
            <a:r>
              <a:rPr lang="en-US" sz="1100" dirty="0" smtClean="0">
                <a:latin typeface="Arial"/>
                <a:cs typeface="Arial"/>
              </a:rPr>
              <a:t>), </a:t>
            </a:r>
            <a:r>
              <a:rPr lang="en-US" sz="1100" dirty="0">
                <a:latin typeface="Arial"/>
                <a:cs typeface="Arial"/>
              </a:rPr>
              <a:t>mean sea level pressure (brown contours, every 2 hPa</a:t>
            </a:r>
            <a:r>
              <a:rPr lang="en-US" sz="1100" dirty="0" smtClean="0">
                <a:latin typeface="Arial"/>
                <a:cs typeface="Arial"/>
              </a:rPr>
              <a:t>), </a:t>
            </a:r>
            <a:r>
              <a:rPr lang="en-US" sz="1100" dirty="0">
                <a:latin typeface="Arial"/>
                <a:cs typeface="Arial"/>
              </a:rPr>
              <a:t>precipitable water (shaded, mm)</a:t>
            </a:r>
          </a:p>
          <a:p>
            <a:endParaRPr lang="en-US" sz="1100" dirty="0" smtClean="0">
              <a:latin typeface="Arial"/>
              <a:cs typeface="Arial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777154" y="3311769"/>
            <a:ext cx="458878" cy="1338385"/>
          </a:xfrm>
          <a:custGeom>
            <a:avLst/>
            <a:gdLst>
              <a:gd name="connsiteX0" fmla="*/ 0 w 458878"/>
              <a:gd name="connsiteY0" fmla="*/ 1338385 h 1338385"/>
              <a:gd name="connsiteX1" fmla="*/ 283308 w 458878"/>
              <a:gd name="connsiteY1" fmla="*/ 947616 h 1338385"/>
              <a:gd name="connsiteX2" fmla="*/ 449384 w 458878"/>
              <a:gd name="connsiteY2" fmla="*/ 488462 h 1338385"/>
              <a:gd name="connsiteX3" fmla="*/ 439615 w 458878"/>
              <a:gd name="connsiteY3" fmla="*/ 0 h 1338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878" h="1338385">
                <a:moveTo>
                  <a:pt x="0" y="1338385"/>
                </a:moveTo>
                <a:cubicBezTo>
                  <a:pt x="104205" y="1213827"/>
                  <a:pt x="208411" y="1089270"/>
                  <a:pt x="283308" y="947616"/>
                </a:cubicBezTo>
                <a:cubicBezTo>
                  <a:pt x="358205" y="805962"/>
                  <a:pt x="423333" y="646398"/>
                  <a:pt x="449384" y="488462"/>
                </a:cubicBezTo>
                <a:cubicBezTo>
                  <a:pt x="475435" y="330526"/>
                  <a:pt x="439615" y="0"/>
                  <a:pt x="439615" y="0"/>
                </a:cubicBezTo>
              </a:path>
            </a:pathLst>
          </a:custGeom>
          <a:ln w="76200">
            <a:solidFill>
              <a:schemeClr val="tx1"/>
            </a:solidFill>
            <a:tailEnd type="triangle"/>
          </a:ln>
          <a:effectLst>
            <a:glow rad="254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4476879" y="3880239"/>
            <a:ext cx="1527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glow rad="101600">
                    <a:schemeClr val="bg1"/>
                  </a:glow>
                </a:effectLst>
              </a:rPr>
              <a:t>Deep Tropical Moisture</a:t>
            </a:r>
            <a:endParaRPr lang="en-US" b="1" dirty="0">
              <a:effectLst>
                <a:glow rad="101600">
                  <a:schemeClr val="bg1"/>
                </a:glow>
              </a:effectLst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4"/>
          <a:srcRect l="93965" t="27025" r="-341" b="46440"/>
          <a:stretch/>
        </p:blipFill>
        <p:spPr>
          <a:xfrm>
            <a:off x="8127388" y="955801"/>
            <a:ext cx="816783" cy="203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68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85" y="660394"/>
            <a:ext cx="7518400" cy="4940300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3533634" y="936242"/>
            <a:ext cx="37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L</a:t>
            </a:r>
            <a:endParaRPr lang="en-US" sz="36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3325608" y="3225214"/>
            <a:ext cx="1523029" cy="1261992"/>
            <a:chOff x="3209903" y="3687504"/>
            <a:chExt cx="1523029" cy="1261992"/>
          </a:xfrm>
          <a:effectLst>
            <a:glow rad="25400">
              <a:schemeClr val="tx1"/>
            </a:glow>
          </a:effectLst>
        </p:grpSpPr>
        <p:sp>
          <p:nvSpPr>
            <p:cNvPr id="70" name="Isosceles Triangle 69"/>
            <p:cNvSpPr/>
            <p:nvPr/>
          </p:nvSpPr>
          <p:spPr>
            <a:xfrm rot="8050204">
              <a:off x="4226653" y="4326373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Isosceles Triangle 79"/>
            <p:cNvSpPr/>
            <p:nvPr/>
          </p:nvSpPr>
          <p:spPr>
            <a:xfrm rot="7644689">
              <a:off x="4419562" y="4123001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Isosceles Triangle 80"/>
            <p:cNvSpPr/>
            <p:nvPr/>
          </p:nvSpPr>
          <p:spPr>
            <a:xfrm rot="8602095">
              <a:off x="4018045" y="4536613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Isosceles Triangle 81"/>
            <p:cNvSpPr/>
            <p:nvPr/>
          </p:nvSpPr>
          <p:spPr>
            <a:xfrm rot="9138876">
              <a:off x="3742805" y="4721701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Isosceles Triangle 82"/>
            <p:cNvSpPr/>
            <p:nvPr/>
          </p:nvSpPr>
          <p:spPr>
            <a:xfrm rot="10003320">
              <a:off x="3450385" y="4822367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Isosceles Triangle 84"/>
            <p:cNvSpPr/>
            <p:nvPr/>
          </p:nvSpPr>
          <p:spPr>
            <a:xfrm rot="7203575">
              <a:off x="4585009" y="3885716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reeform 86"/>
            <p:cNvSpPr/>
            <p:nvPr/>
          </p:nvSpPr>
          <p:spPr>
            <a:xfrm>
              <a:off x="3209903" y="3687504"/>
              <a:ext cx="1503004" cy="1200041"/>
            </a:xfrm>
            <a:custGeom>
              <a:avLst/>
              <a:gdLst>
                <a:gd name="connsiteX0" fmla="*/ 1503004 w 1503004"/>
                <a:gd name="connsiteY0" fmla="*/ 0 h 1200041"/>
                <a:gd name="connsiteX1" fmla="*/ 1316585 w 1503004"/>
                <a:gd name="connsiteY1" fmla="*/ 361177 h 1200041"/>
                <a:gd name="connsiteX2" fmla="*/ 704897 w 1503004"/>
                <a:gd name="connsiteY2" fmla="*/ 978674 h 1200041"/>
                <a:gd name="connsiteX3" fmla="*/ 0 w 1503004"/>
                <a:gd name="connsiteY3" fmla="*/ 1200041 h 1200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3004" h="1200041">
                  <a:moveTo>
                    <a:pt x="1503004" y="0"/>
                  </a:moveTo>
                  <a:cubicBezTo>
                    <a:pt x="1476303" y="99032"/>
                    <a:pt x="1449603" y="198065"/>
                    <a:pt x="1316585" y="361177"/>
                  </a:cubicBezTo>
                  <a:cubicBezTo>
                    <a:pt x="1183567" y="524289"/>
                    <a:pt x="924328" y="838863"/>
                    <a:pt x="704897" y="978674"/>
                  </a:cubicBezTo>
                  <a:cubicBezTo>
                    <a:pt x="485466" y="1118485"/>
                    <a:pt x="0" y="1200041"/>
                    <a:pt x="0" y="1200041"/>
                  </a:cubicBezTo>
                </a:path>
              </a:pathLst>
            </a:cu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3858732" y="1336030"/>
            <a:ext cx="919192" cy="1446245"/>
            <a:chOff x="3763347" y="1778000"/>
            <a:chExt cx="919192" cy="1446245"/>
          </a:xfrm>
          <a:effectLst>
            <a:glow rad="25400">
              <a:schemeClr val="tx1"/>
            </a:glow>
          </a:effectLst>
        </p:grpSpPr>
        <p:sp>
          <p:nvSpPr>
            <p:cNvPr id="93" name="Freeform 92"/>
            <p:cNvSpPr/>
            <p:nvPr/>
          </p:nvSpPr>
          <p:spPr>
            <a:xfrm>
              <a:off x="3763347" y="1778000"/>
              <a:ext cx="876041" cy="1446245"/>
            </a:xfrm>
            <a:custGeom>
              <a:avLst/>
              <a:gdLst>
                <a:gd name="connsiteX0" fmla="*/ 0 w 876041"/>
                <a:gd name="connsiteY0" fmla="*/ 0 h 1446245"/>
                <a:gd name="connsiteX1" fmla="*/ 264367 w 876041"/>
                <a:gd name="connsiteY1" fmla="*/ 305837 h 1446245"/>
                <a:gd name="connsiteX2" fmla="*/ 876041 w 876041"/>
                <a:gd name="connsiteY2" fmla="*/ 1446245 h 144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6041" h="1446245">
                  <a:moveTo>
                    <a:pt x="0" y="0"/>
                  </a:moveTo>
                  <a:cubicBezTo>
                    <a:pt x="59180" y="32398"/>
                    <a:pt x="118360" y="64796"/>
                    <a:pt x="264367" y="305837"/>
                  </a:cubicBezTo>
                  <a:cubicBezTo>
                    <a:pt x="410374" y="546878"/>
                    <a:pt x="876041" y="1446245"/>
                    <a:pt x="876041" y="1446245"/>
                  </a:cubicBezTo>
                </a:path>
              </a:pathLst>
            </a:custGeom>
            <a:ln>
              <a:solidFill>
                <a:srgbClr val="8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Chord 93"/>
            <p:cNvSpPr/>
            <p:nvPr/>
          </p:nvSpPr>
          <p:spPr>
            <a:xfrm rot="11702110">
              <a:off x="4004257" y="2114375"/>
              <a:ext cx="218914" cy="203532"/>
            </a:xfrm>
            <a:prstGeom prst="chord">
              <a:avLst>
                <a:gd name="adj1" fmla="val 2700000"/>
                <a:gd name="adj2" fmla="val 13666275"/>
              </a:avLst>
            </a:prstGeom>
            <a:solidFill>
              <a:srgbClr val="8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Isosceles Triangle 96"/>
            <p:cNvSpPr/>
            <p:nvPr/>
          </p:nvSpPr>
          <p:spPr>
            <a:xfrm rot="3433186">
              <a:off x="4237095" y="2415698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8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Isosceles Triangle 97"/>
            <p:cNvSpPr/>
            <p:nvPr/>
          </p:nvSpPr>
          <p:spPr>
            <a:xfrm rot="3433186">
              <a:off x="3923165" y="1868300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8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Chord 101"/>
            <p:cNvSpPr/>
            <p:nvPr/>
          </p:nvSpPr>
          <p:spPr>
            <a:xfrm rot="11702110">
              <a:off x="4311113" y="2690383"/>
              <a:ext cx="218914" cy="203532"/>
            </a:xfrm>
            <a:prstGeom prst="chord">
              <a:avLst>
                <a:gd name="adj1" fmla="val 2700000"/>
                <a:gd name="adj2" fmla="val 13666275"/>
              </a:avLst>
            </a:prstGeom>
            <a:solidFill>
              <a:srgbClr val="8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Isosceles Triangle 103"/>
            <p:cNvSpPr/>
            <p:nvPr/>
          </p:nvSpPr>
          <p:spPr>
            <a:xfrm rot="3433186">
              <a:off x="4534616" y="2974839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8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2372751" y="1371448"/>
            <a:ext cx="1204819" cy="509951"/>
            <a:chOff x="2287526" y="1782938"/>
            <a:chExt cx="1204819" cy="509951"/>
          </a:xfrm>
          <a:effectLst>
            <a:glow rad="25400">
              <a:schemeClr val="tx1"/>
            </a:glow>
          </a:effectLst>
        </p:grpSpPr>
        <p:sp>
          <p:nvSpPr>
            <p:cNvPr id="111" name="Freeform 110"/>
            <p:cNvSpPr/>
            <p:nvPr/>
          </p:nvSpPr>
          <p:spPr>
            <a:xfrm>
              <a:off x="2287526" y="1782938"/>
              <a:ext cx="1204819" cy="407063"/>
            </a:xfrm>
            <a:custGeom>
              <a:avLst/>
              <a:gdLst>
                <a:gd name="connsiteX0" fmla="*/ 1204819 w 1204819"/>
                <a:gd name="connsiteY0" fmla="*/ 0 h 407063"/>
                <a:gd name="connsiteX1" fmla="*/ 602409 w 1204819"/>
                <a:gd name="connsiteY1" fmla="*/ 301226 h 407063"/>
                <a:gd name="connsiteX2" fmla="*/ 0 w 1204819"/>
                <a:gd name="connsiteY2" fmla="*/ 407063 h 407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4819" h="407063">
                  <a:moveTo>
                    <a:pt x="1204819" y="0"/>
                  </a:moveTo>
                  <a:cubicBezTo>
                    <a:pt x="1004015" y="116691"/>
                    <a:pt x="803212" y="233382"/>
                    <a:pt x="602409" y="301226"/>
                  </a:cubicBezTo>
                  <a:cubicBezTo>
                    <a:pt x="401606" y="369070"/>
                    <a:pt x="0" y="407063"/>
                    <a:pt x="0" y="407063"/>
                  </a:cubicBezTo>
                </a:path>
              </a:pathLst>
            </a:cu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Isosceles Triangle 111"/>
            <p:cNvSpPr/>
            <p:nvPr/>
          </p:nvSpPr>
          <p:spPr>
            <a:xfrm rot="9031450">
              <a:off x="3295230" y="1858371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Isosceles Triangle 112"/>
            <p:cNvSpPr/>
            <p:nvPr/>
          </p:nvSpPr>
          <p:spPr>
            <a:xfrm rot="9225103">
              <a:off x="3060289" y="1988852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Isosceles Triangle 113"/>
            <p:cNvSpPr/>
            <p:nvPr/>
          </p:nvSpPr>
          <p:spPr>
            <a:xfrm rot="9726843">
              <a:off x="2792147" y="2095742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Isosceles Triangle 114"/>
            <p:cNvSpPr/>
            <p:nvPr/>
          </p:nvSpPr>
          <p:spPr>
            <a:xfrm rot="10093237">
              <a:off x="2450223" y="2165760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" name="Rectangle 102"/>
          <p:cNvSpPr/>
          <p:nvPr/>
        </p:nvSpPr>
        <p:spPr>
          <a:xfrm>
            <a:off x="4744849" y="2612743"/>
            <a:ext cx="585787" cy="574119"/>
          </a:xfrm>
          <a:prstGeom prst="rect">
            <a:avLst/>
          </a:prstGeom>
          <a:solidFill>
            <a:schemeClr val="bg1">
              <a:alpha val="50000"/>
            </a:schemeClr>
          </a:solidFill>
          <a:ln w="19050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TextBox 116"/>
          <p:cNvSpPr txBox="1"/>
          <p:nvPr/>
        </p:nvSpPr>
        <p:spPr>
          <a:xfrm>
            <a:off x="2904182" y="4866776"/>
            <a:ext cx="1330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val="008000"/>
                </a:solidFill>
                <a:latin typeface="Arial Black"/>
                <a:cs typeface="Arial Black"/>
              </a:rPr>
              <a:t>PW &gt; 50mm</a:t>
            </a:r>
            <a:endParaRPr lang="en-US" sz="1400" b="1" baseline="-25000" dirty="0">
              <a:ln>
                <a:solidFill>
                  <a:schemeClr val="tx1">
                    <a:alpha val="50000"/>
                  </a:schemeClr>
                </a:solidFill>
              </a:ln>
              <a:solidFill>
                <a:srgbClr val="008000"/>
              </a:solidFill>
              <a:latin typeface="Arial Black"/>
              <a:cs typeface="Arial Black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5320560" y="3207590"/>
            <a:ext cx="3089587" cy="3508357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4734773" y="2613629"/>
            <a:ext cx="585787" cy="574119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/>
          <p:cNvCxnSpPr/>
          <p:nvPr/>
        </p:nvCxnSpPr>
        <p:spPr>
          <a:xfrm>
            <a:off x="5320560" y="2613629"/>
            <a:ext cx="3049925" cy="775881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721366" y="3187748"/>
            <a:ext cx="329306" cy="3508357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734773" y="2613629"/>
            <a:ext cx="347513" cy="839925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/>
        </p:nvSpPr>
        <p:spPr>
          <a:xfrm>
            <a:off x="457200" y="-10949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Summary Schematic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4"/>
          <a:srcRect l="93965" t="27025" r="-341" b="46440"/>
          <a:stretch/>
        </p:blipFill>
        <p:spPr>
          <a:xfrm>
            <a:off x="8127388" y="955801"/>
            <a:ext cx="816783" cy="2037614"/>
          </a:xfrm>
          <a:prstGeom prst="rect">
            <a:avLst/>
          </a:prstGeom>
        </p:spPr>
      </p:pic>
      <p:grpSp>
        <p:nvGrpSpPr>
          <p:cNvPr id="105" name="Group 104"/>
          <p:cNvGrpSpPr/>
          <p:nvPr/>
        </p:nvGrpSpPr>
        <p:grpSpPr>
          <a:xfrm>
            <a:off x="5010032" y="2955783"/>
            <a:ext cx="812800" cy="334657"/>
            <a:chOff x="4924807" y="3367273"/>
            <a:chExt cx="812800" cy="334657"/>
          </a:xfrm>
          <a:effectLst>
            <a:glow rad="25400">
              <a:schemeClr val="tx1"/>
            </a:glow>
          </a:effectLst>
        </p:grpSpPr>
        <p:sp>
          <p:nvSpPr>
            <p:cNvPr id="107" name="Chord 106"/>
            <p:cNvSpPr/>
            <p:nvPr/>
          </p:nvSpPr>
          <p:spPr>
            <a:xfrm rot="9739355">
              <a:off x="5130925" y="3367273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Freeform 107"/>
            <p:cNvSpPr/>
            <p:nvPr/>
          </p:nvSpPr>
          <p:spPr>
            <a:xfrm>
              <a:off x="4924807" y="3404905"/>
              <a:ext cx="812800" cy="297025"/>
            </a:xfrm>
            <a:custGeom>
              <a:avLst/>
              <a:gdLst>
                <a:gd name="connsiteX0" fmla="*/ 0 w 812800"/>
                <a:gd name="connsiteY0" fmla="*/ 2385 h 297025"/>
                <a:gd name="connsiteX1" fmla="*/ 274320 w 812800"/>
                <a:gd name="connsiteY1" fmla="*/ 43025 h 297025"/>
                <a:gd name="connsiteX2" fmla="*/ 812800 w 812800"/>
                <a:gd name="connsiteY2" fmla="*/ 297025 h 297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2800" h="297025">
                  <a:moveTo>
                    <a:pt x="0" y="2385"/>
                  </a:moveTo>
                  <a:cubicBezTo>
                    <a:pt x="69426" y="-1849"/>
                    <a:pt x="138853" y="-6082"/>
                    <a:pt x="274320" y="43025"/>
                  </a:cubicBezTo>
                  <a:cubicBezTo>
                    <a:pt x="409787" y="92132"/>
                    <a:pt x="611293" y="194578"/>
                    <a:pt x="812800" y="297025"/>
                  </a:cubicBezTo>
                </a:path>
              </a:pathLst>
            </a:cu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Chord 108"/>
            <p:cNvSpPr/>
            <p:nvPr/>
          </p:nvSpPr>
          <p:spPr>
            <a:xfrm rot="9739355">
              <a:off x="5418516" y="3497331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6" name="TextBox 115"/>
          <p:cNvSpPr txBox="1"/>
          <p:nvPr/>
        </p:nvSpPr>
        <p:spPr>
          <a:xfrm>
            <a:off x="4671917" y="2613629"/>
            <a:ext cx="37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L</a:t>
            </a:r>
            <a:endParaRPr lang="en-US" sz="36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43793" y="5589075"/>
            <a:ext cx="4487297" cy="1107996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Arial"/>
                <a:cs typeface="Arial"/>
              </a:rPr>
              <a:t>Main:</a:t>
            </a:r>
            <a:r>
              <a:rPr lang="en-US" sz="1100" dirty="0" smtClean="0">
                <a:latin typeface="Arial"/>
                <a:cs typeface="Arial"/>
              </a:rPr>
              <a:t> 500-hPa geopotential height (black contours, every 6 </a:t>
            </a:r>
            <a:r>
              <a:rPr lang="en-US" sz="1100" dirty="0" smtClean="0">
                <a:latin typeface="Arial"/>
                <a:cs typeface="Arial"/>
              </a:rPr>
              <a:t>dam</a:t>
            </a:r>
            <a:r>
              <a:rPr lang="en-US" sz="1100" dirty="0" smtClean="0">
                <a:latin typeface="Arial"/>
                <a:cs typeface="Arial"/>
              </a:rPr>
              <a:t>), </a:t>
            </a:r>
            <a:r>
              <a:rPr lang="en-US" sz="1100" dirty="0">
                <a:latin typeface="Arial"/>
                <a:cs typeface="Arial"/>
              </a:rPr>
              <a:t>mean sea level pressure (brown contours, every 2 hPa</a:t>
            </a:r>
            <a:r>
              <a:rPr lang="en-US" sz="1100" dirty="0" smtClean="0">
                <a:latin typeface="Arial"/>
                <a:cs typeface="Arial"/>
              </a:rPr>
              <a:t>), </a:t>
            </a:r>
            <a:r>
              <a:rPr lang="en-US" sz="1100" dirty="0">
                <a:latin typeface="Arial"/>
                <a:cs typeface="Arial"/>
              </a:rPr>
              <a:t>precipitable water (shaded, mm</a:t>
            </a:r>
            <a:r>
              <a:rPr lang="en-US" sz="1100" dirty="0" smtClean="0">
                <a:latin typeface="Arial"/>
                <a:cs typeface="Arial"/>
              </a:rPr>
              <a:t>)</a:t>
            </a:r>
          </a:p>
          <a:p>
            <a:r>
              <a:rPr lang="en-US" sz="1100" b="1" dirty="0">
                <a:latin typeface="Arial"/>
                <a:cs typeface="Arial"/>
              </a:rPr>
              <a:t>Inset: </a:t>
            </a:r>
            <a:r>
              <a:rPr lang="en-US" sz="1100" dirty="0" smtClean="0">
                <a:latin typeface="Arial"/>
                <a:cs typeface="Arial"/>
              </a:rPr>
              <a:t>900</a:t>
            </a:r>
            <a:r>
              <a:rPr lang="en-US" sz="1100" dirty="0">
                <a:latin typeface="Arial"/>
                <a:cs typeface="Arial"/>
              </a:rPr>
              <a:t>-hPa temperature (colored contours, from 17-19</a:t>
            </a:r>
            <a:r>
              <a:rPr lang="en-US" sz="1100" baseline="30000" dirty="0">
                <a:latin typeface="Arial"/>
                <a:cs typeface="Arial"/>
              </a:rPr>
              <a:t>o</a:t>
            </a:r>
            <a:r>
              <a:rPr lang="en-US" sz="1100" dirty="0">
                <a:latin typeface="Arial"/>
                <a:cs typeface="Arial"/>
              </a:rPr>
              <a:t>C</a:t>
            </a:r>
            <a:r>
              <a:rPr lang="en-US" sz="1100" dirty="0" smtClean="0">
                <a:latin typeface="Arial"/>
                <a:cs typeface="Arial"/>
              </a:rPr>
              <a:t>)</a:t>
            </a:r>
            <a:endParaRPr lang="en-US" sz="1100" baseline="30000" dirty="0">
              <a:latin typeface="Arial"/>
              <a:cs typeface="Arial"/>
            </a:endParaRPr>
          </a:p>
          <a:p>
            <a:endParaRPr lang="en-US" sz="1100" dirty="0">
              <a:latin typeface="Arial"/>
              <a:cs typeface="Arial"/>
            </a:endParaRPr>
          </a:p>
          <a:p>
            <a:endParaRPr lang="en-US" sz="1100" dirty="0" smtClean="0">
              <a:latin typeface="Arial"/>
              <a:cs typeface="Arial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5235232" y="3703242"/>
            <a:ext cx="3135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glow rad="101600">
                    <a:schemeClr val="bg1"/>
                  </a:glow>
                </a:effectLst>
              </a:rPr>
              <a:t>Coastal Temperature Gradient</a:t>
            </a:r>
            <a:endParaRPr lang="en-US" b="1" dirty="0">
              <a:effectLst>
                <a:glow rad="101600">
                  <a:schemeClr val="bg1"/>
                </a:glo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1874" b="5892"/>
          <a:stretch/>
        </p:blipFill>
        <p:spPr>
          <a:xfrm>
            <a:off x="5070210" y="3411082"/>
            <a:ext cx="3335215" cy="331780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25" name="TextBox 124"/>
          <p:cNvSpPr txBox="1"/>
          <p:nvPr/>
        </p:nvSpPr>
        <p:spPr>
          <a:xfrm>
            <a:off x="5312631" y="4762912"/>
            <a:ext cx="552181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  <a:effectLst>
                  <a:glow rad="63500">
                    <a:schemeClr val="bg1"/>
                  </a:glow>
                </a:effectLst>
              </a:rPr>
              <a:t>17</a:t>
            </a:r>
            <a:r>
              <a:rPr lang="en-US" sz="1200" b="1" baseline="30000" dirty="0" smtClean="0">
                <a:solidFill>
                  <a:srgbClr val="0000FF"/>
                </a:solidFill>
                <a:effectLst>
                  <a:glow rad="63500">
                    <a:schemeClr val="bg1"/>
                  </a:glow>
                </a:effectLst>
              </a:rPr>
              <a:t>o</a:t>
            </a:r>
            <a:r>
              <a:rPr lang="en-US" sz="1200" b="1" dirty="0" smtClean="0">
                <a:solidFill>
                  <a:srgbClr val="0000FF"/>
                </a:solidFill>
                <a:effectLst>
                  <a:glow rad="63500">
                    <a:schemeClr val="bg1"/>
                  </a:glow>
                </a:effectLst>
              </a:rPr>
              <a:t>C</a:t>
            </a:r>
            <a:endParaRPr lang="en-US" sz="1200" b="1" baseline="30000" dirty="0">
              <a:solidFill>
                <a:srgbClr val="0000FF"/>
              </a:solidFill>
              <a:effectLst>
                <a:glow rad="63500">
                  <a:schemeClr val="bg1"/>
                </a:glow>
              </a:effectLst>
              <a:latin typeface="Arial Black"/>
              <a:cs typeface="Arial Black"/>
            </a:endParaRPr>
          </a:p>
        </p:txBody>
      </p:sp>
      <p:sp>
        <p:nvSpPr>
          <p:cNvPr id="124" name="TextBox 123"/>
          <p:cNvSpPr txBox="1"/>
          <p:nvPr/>
        </p:nvSpPr>
        <p:spPr>
          <a:xfrm rot="19782457">
            <a:off x="5201916" y="5161357"/>
            <a:ext cx="552181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8000"/>
                </a:solidFill>
                <a:effectLst>
                  <a:glow rad="101600">
                    <a:schemeClr val="bg1"/>
                  </a:glow>
                </a:effectLst>
              </a:rPr>
              <a:t>18</a:t>
            </a:r>
            <a:r>
              <a:rPr lang="en-US" sz="1200" b="1" baseline="30000" dirty="0" smtClean="0">
                <a:solidFill>
                  <a:srgbClr val="FF8000"/>
                </a:solidFill>
                <a:effectLst>
                  <a:glow rad="101600">
                    <a:schemeClr val="bg1"/>
                  </a:glow>
                </a:effectLst>
              </a:rPr>
              <a:t>o</a:t>
            </a:r>
            <a:r>
              <a:rPr lang="en-US" sz="1200" b="1" dirty="0" smtClean="0">
                <a:solidFill>
                  <a:srgbClr val="FF8000"/>
                </a:solidFill>
                <a:effectLst>
                  <a:glow rad="101600">
                    <a:schemeClr val="bg1"/>
                  </a:glow>
                </a:effectLst>
              </a:rPr>
              <a:t>C</a:t>
            </a:r>
            <a:endParaRPr lang="en-US" sz="1200" b="1" baseline="30000" dirty="0">
              <a:solidFill>
                <a:srgbClr val="FF8000"/>
              </a:solidFill>
              <a:effectLst>
                <a:glow rad="101600">
                  <a:schemeClr val="bg1"/>
                </a:glow>
              </a:effectLst>
              <a:latin typeface="Arial Black"/>
              <a:cs typeface="Arial Black"/>
            </a:endParaRPr>
          </a:p>
        </p:txBody>
      </p:sp>
      <p:sp>
        <p:nvSpPr>
          <p:cNvPr id="126" name="TextBox 125"/>
          <p:cNvSpPr txBox="1"/>
          <p:nvPr/>
        </p:nvSpPr>
        <p:spPr>
          <a:xfrm rot="2749916">
            <a:off x="5620206" y="5518354"/>
            <a:ext cx="552181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</a:rPr>
              <a:t>19</a:t>
            </a:r>
            <a:r>
              <a:rPr lang="en-US" sz="1200" b="1" baseline="30000" dirty="0" smtClean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</a:rPr>
              <a:t>o</a:t>
            </a:r>
            <a:r>
              <a:rPr lang="en-US" sz="1200" b="1" dirty="0" smtClean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</a:rPr>
              <a:t>C</a:t>
            </a:r>
            <a:endParaRPr lang="en-US" sz="1200" b="1" baseline="30000" dirty="0">
              <a:solidFill>
                <a:srgbClr val="FF0000"/>
              </a:solidFill>
              <a:effectLst>
                <a:glow rad="101600">
                  <a:schemeClr val="bg1"/>
                </a:glow>
              </a:effectLst>
              <a:latin typeface="Arial Black"/>
              <a:cs typeface="Arial Black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5242891" y="3713738"/>
            <a:ext cx="3180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glow rad="101600">
                    <a:schemeClr val="bg1"/>
                  </a:glow>
                </a:effectLst>
              </a:rPr>
              <a:t>Coastal Temperature Gradient</a:t>
            </a:r>
            <a:endParaRPr lang="en-US" b="1" dirty="0">
              <a:effectLst>
                <a:glow rad="1016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7447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85" y="660394"/>
            <a:ext cx="7518400" cy="4940300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3533634" y="936242"/>
            <a:ext cx="37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L</a:t>
            </a:r>
            <a:endParaRPr lang="en-US" sz="36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3325608" y="3225214"/>
            <a:ext cx="1523029" cy="1261992"/>
            <a:chOff x="3209903" y="3687504"/>
            <a:chExt cx="1523029" cy="1261992"/>
          </a:xfrm>
          <a:effectLst>
            <a:glow rad="25400">
              <a:schemeClr val="tx1"/>
            </a:glow>
          </a:effectLst>
        </p:grpSpPr>
        <p:sp>
          <p:nvSpPr>
            <p:cNvPr id="70" name="Isosceles Triangle 69"/>
            <p:cNvSpPr/>
            <p:nvPr/>
          </p:nvSpPr>
          <p:spPr>
            <a:xfrm rot="8050204">
              <a:off x="4226653" y="4326373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Isosceles Triangle 79"/>
            <p:cNvSpPr/>
            <p:nvPr/>
          </p:nvSpPr>
          <p:spPr>
            <a:xfrm rot="7644689">
              <a:off x="4419562" y="4123001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Isosceles Triangle 80"/>
            <p:cNvSpPr/>
            <p:nvPr/>
          </p:nvSpPr>
          <p:spPr>
            <a:xfrm rot="8602095">
              <a:off x="4018045" y="4536613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Isosceles Triangle 81"/>
            <p:cNvSpPr/>
            <p:nvPr/>
          </p:nvSpPr>
          <p:spPr>
            <a:xfrm rot="9138876">
              <a:off x="3742805" y="4721701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Isosceles Triangle 82"/>
            <p:cNvSpPr/>
            <p:nvPr/>
          </p:nvSpPr>
          <p:spPr>
            <a:xfrm rot="10003320">
              <a:off x="3450385" y="4822367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Isosceles Triangle 84"/>
            <p:cNvSpPr/>
            <p:nvPr/>
          </p:nvSpPr>
          <p:spPr>
            <a:xfrm rot="7203575">
              <a:off x="4585009" y="3885716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reeform 86"/>
            <p:cNvSpPr/>
            <p:nvPr/>
          </p:nvSpPr>
          <p:spPr>
            <a:xfrm>
              <a:off x="3209903" y="3687504"/>
              <a:ext cx="1503004" cy="1200041"/>
            </a:xfrm>
            <a:custGeom>
              <a:avLst/>
              <a:gdLst>
                <a:gd name="connsiteX0" fmla="*/ 1503004 w 1503004"/>
                <a:gd name="connsiteY0" fmla="*/ 0 h 1200041"/>
                <a:gd name="connsiteX1" fmla="*/ 1316585 w 1503004"/>
                <a:gd name="connsiteY1" fmla="*/ 361177 h 1200041"/>
                <a:gd name="connsiteX2" fmla="*/ 704897 w 1503004"/>
                <a:gd name="connsiteY2" fmla="*/ 978674 h 1200041"/>
                <a:gd name="connsiteX3" fmla="*/ 0 w 1503004"/>
                <a:gd name="connsiteY3" fmla="*/ 1200041 h 1200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3004" h="1200041">
                  <a:moveTo>
                    <a:pt x="1503004" y="0"/>
                  </a:moveTo>
                  <a:cubicBezTo>
                    <a:pt x="1476303" y="99032"/>
                    <a:pt x="1449603" y="198065"/>
                    <a:pt x="1316585" y="361177"/>
                  </a:cubicBezTo>
                  <a:cubicBezTo>
                    <a:pt x="1183567" y="524289"/>
                    <a:pt x="924328" y="838863"/>
                    <a:pt x="704897" y="978674"/>
                  </a:cubicBezTo>
                  <a:cubicBezTo>
                    <a:pt x="485466" y="1118485"/>
                    <a:pt x="0" y="1200041"/>
                    <a:pt x="0" y="1200041"/>
                  </a:cubicBezTo>
                </a:path>
              </a:pathLst>
            </a:cu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3858732" y="1336030"/>
            <a:ext cx="919192" cy="1446245"/>
            <a:chOff x="3763347" y="1778000"/>
            <a:chExt cx="919192" cy="1446245"/>
          </a:xfrm>
          <a:effectLst>
            <a:glow rad="25400">
              <a:schemeClr val="tx1"/>
            </a:glow>
          </a:effectLst>
        </p:grpSpPr>
        <p:sp>
          <p:nvSpPr>
            <p:cNvPr id="93" name="Freeform 92"/>
            <p:cNvSpPr/>
            <p:nvPr/>
          </p:nvSpPr>
          <p:spPr>
            <a:xfrm>
              <a:off x="3763347" y="1778000"/>
              <a:ext cx="876041" cy="1446245"/>
            </a:xfrm>
            <a:custGeom>
              <a:avLst/>
              <a:gdLst>
                <a:gd name="connsiteX0" fmla="*/ 0 w 876041"/>
                <a:gd name="connsiteY0" fmla="*/ 0 h 1446245"/>
                <a:gd name="connsiteX1" fmla="*/ 264367 w 876041"/>
                <a:gd name="connsiteY1" fmla="*/ 305837 h 1446245"/>
                <a:gd name="connsiteX2" fmla="*/ 876041 w 876041"/>
                <a:gd name="connsiteY2" fmla="*/ 1446245 h 144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6041" h="1446245">
                  <a:moveTo>
                    <a:pt x="0" y="0"/>
                  </a:moveTo>
                  <a:cubicBezTo>
                    <a:pt x="59180" y="32398"/>
                    <a:pt x="118360" y="64796"/>
                    <a:pt x="264367" y="305837"/>
                  </a:cubicBezTo>
                  <a:cubicBezTo>
                    <a:pt x="410374" y="546878"/>
                    <a:pt x="876041" y="1446245"/>
                    <a:pt x="876041" y="1446245"/>
                  </a:cubicBezTo>
                </a:path>
              </a:pathLst>
            </a:custGeom>
            <a:ln>
              <a:solidFill>
                <a:srgbClr val="8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Chord 93"/>
            <p:cNvSpPr/>
            <p:nvPr/>
          </p:nvSpPr>
          <p:spPr>
            <a:xfrm rot="11702110">
              <a:off x="4004257" y="2114375"/>
              <a:ext cx="218914" cy="203532"/>
            </a:xfrm>
            <a:prstGeom prst="chord">
              <a:avLst>
                <a:gd name="adj1" fmla="val 2700000"/>
                <a:gd name="adj2" fmla="val 13666275"/>
              </a:avLst>
            </a:prstGeom>
            <a:solidFill>
              <a:srgbClr val="8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Isosceles Triangle 96"/>
            <p:cNvSpPr/>
            <p:nvPr/>
          </p:nvSpPr>
          <p:spPr>
            <a:xfrm rot="3433186">
              <a:off x="4237095" y="2415698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8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Isosceles Triangle 97"/>
            <p:cNvSpPr/>
            <p:nvPr/>
          </p:nvSpPr>
          <p:spPr>
            <a:xfrm rot="3433186">
              <a:off x="3923165" y="1868300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8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Chord 101"/>
            <p:cNvSpPr/>
            <p:nvPr/>
          </p:nvSpPr>
          <p:spPr>
            <a:xfrm rot="11702110">
              <a:off x="4311113" y="2690383"/>
              <a:ext cx="218914" cy="203532"/>
            </a:xfrm>
            <a:prstGeom prst="chord">
              <a:avLst>
                <a:gd name="adj1" fmla="val 2700000"/>
                <a:gd name="adj2" fmla="val 13666275"/>
              </a:avLst>
            </a:prstGeom>
            <a:solidFill>
              <a:srgbClr val="8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Isosceles Triangle 103"/>
            <p:cNvSpPr/>
            <p:nvPr/>
          </p:nvSpPr>
          <p:spPr>
            <a:xfrm rot="3433186">
              <a:off x="4534616" y="2974839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8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2372751" y="1371448"/>
            <a:ext cx="1204819" cy="509951"/>
            <a:chOff x="2287526" y="1782938"/>
            <a:chExt cx="1204819" cy="509951"/>
          </a:xfrm>
          <a:effectLst>
            <a:glow rad="25400">
              <a:schemeClr val="tx1"/>
            </a:glow>
          </a:effectLst>
        </p:grpSpPr>
        <p:sp>
          <p:nvSpPr>
            <p:cNvPr id="111" name="Freeform 110"/>
            <p:cNvSpPr/>
            <p:nvPr/>
          </p:nvSpPr>
          <p:spPr>
            <a:xfrm>
              <a:off x="2287526" y="1782938"/>
              <a:ext cx="1204819" cy="407063"/>
            </a:xfrm>
            <a:custGeom>
              <a:avLst/>
              <a:gdLst>
                <a:gd name="connsiteX0" fmla="*/ 1204819 w 1204819"/>
                <a:gd name="connsiteY0" fmla="*/ 0 h 407063"/>
                <a:gd name="connsiteX1" fmla="*/ 602409 w 1204819"/>
                <a:gd name="connsiteY1" fmla="*/ 301226 h 407063"/>
                <a:gd name="connsiteX2" fmla="*/ 0 w 1204819"/>
                <a:gd name="connsiteY2" fmla="*/ 407063 h 407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4819" h="407063">
                  <a:moveTo>
                    <a:pt x="1204819" y="0"/>
                  </a:moveTo>
                  <a:cubicBezTo>
                    <a:pt x="1004015" y="116691"/>
                    <a:pt x="803212" y="233382"/>
                    <a:pt x="602409" y="301226"/>
                  </a:cubicBezTo>
                  <a:cubicBezTo>
                    <a:pt x="401606" y="369070"/>
                    <a:pt x="0" y="407063"/>
                    <a:pt x="0" y="407063"/>
                  </a:cubicBezTo>
                </a:path>
              </a:pathLst>
            </a:cu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Isosceles Triangle 111"/>
            <p:cNvSpPr/>
            <p:nvPr/>
          </p:nvSpPr>
          <p:spPr>
            <a:xfrm rot="9031450">
              <a:off x="3295230" y="1858371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Isosceles Triangle 112"/>
            <p:cNvSpPr/>
            <p:nvPr/>
          </p:nvSpPr>
          <p:spPr>
            <a:xfrm rot="9225103">
              <a:off x="3060289" y="1988852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Isosceles Triangle 113"/>
            <p:cNvSpPr/>
            <p:nvPr/>
          </p:nvSpPr>
          <p:spPr>
            <a:xfrm rot="9726843">
              <a:off x="2792147" y="2095742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Isosceles Triangle 114"/>
            <p:cNvSpPr/>
            <p:nvPr/>
          </p:nvSpPr>
          <p:spPr>
            <a:xfrm rot="10093237">
              <a:off x="2450223" y="2165760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" name="Rectangle 102"/>
          <p:cNvSpPr/>
          <p:nvPr/>
        </p:nvSpPr>
        <p:spPr>
          <a:xfrm>
            <a:off x="4744849" y="2612743"/>
            <a:ext cx="585787" cy="574119"/>
          </a:xfrm>
          <a:prstGeom prst="rect">
            <a:avLst/>
          </a:prstGeom>
          <a:solidFill>
            <a:schemeClr val="bg1">
              <a:alpha val="50000"/>
            </a:schemeClr>
          </a:solidFill>
          <a:ln w="19050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TextBox 116"/>
          <p:cNvSpPr txBox="1"/>
          <p:nvPr/>
        </p:nvSpPr>
        <p:spPr>
          <a:xfrm>
            <a:off x="2904182" y="4866776"/>
            <a:ext cx="1330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val="008000"/>
                </a:solidFill>
                <a:latin typeface="Arial Black"/>
                <a:cs typeface="Arial Black"/>
              </a:rPr>
              <a:t>PW &gt; 50mm</a:t>
            </a:r>
            <a:endParaRPr lang="en-US" sz="1400" b="1" baseline="-25000" dirty="0">
              <a:ln>
                <a:solidFill>
                  <a:schemeClr val="tx1">
                    <a:alpha val="50000"/>
                  </a:schemeClr>
                </a:solidFill>
              </a:ln>
              <a:solidFill>
                <a:srgbClr val="008000"/>
              </a:solidFill>
              <a:latin typeface="Arial Black"/>
              <a:cs typeface="Arial Black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5320560" y="3207590"/>
            <a:ext cx="3089587" cy="3508357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4734773" y="2613629"/>
            <a:ext cx="585787" cy="574119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/>
          <p:cNvCxnSpPr/>
          <p:nvPr/>
        </p:nvCxnSpPr>
        <p:spPr>
          <a:xfrm>
            <a:off x="5320560" y="2613629"/>
            <a:ext cx="3049925" cy="775881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721366" y="3187748"/>
            <a:ext cx="329306" cy="3508357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734773" y="2613629"/>
            <a:ext cx="347513" cy="839925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/>
        </p:nvSpPr>
        <p:spPr>
          <a:xfrm>
            <a:off x="457200" y="-10949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Summary Schematic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4"/>
          <a:srcRect l="93965" t="27025" r="-341" b="46440"/>
          <a:stretch/>
        </p:blipFill>
        <p:spPr>
          <a:xfrm>
            <a:off x="8127388" y="955801"/>
            <a:ext cx="816783" cy="2037614"/>
          </a:xfrm>
          <a:prstGeom prst="rect">
            <a:avLst/>
          </a:prstGeom>
        </p:spPr>
      </p:pic>
      <p:grpSp>
        <p:nvGrpSpPr>
          <p:cNvPr id="105" name="Group 104"/>
          <p:cNvGrpSpPr/>
          <p:nvPr/>
        </p:nvGrpSpPr>
        <p:grpSpPr>
          <a:xfrm>
            <a:off x="5010032" y="2955783"/>
            <a:ext cx="812800" cy="334657"/>
            <a:chOff x="4924807" y="3367273"/>
            <a:chExt cx="812800" cy="334657"/>
          </a:xfrm>
          <a:effectLst>
            <a:glow rad="25400">
              <a:schemeClr val="tx1"/>
            </a:glow>
          </a:effectLst>
        </p:grpSpPr>
        <p:sp>
          <p:nvSpPr>
            <p:cNvPr id="107" name="Chord 106"/>
            <p:cNvSpPr/>
            <p:nvPr/>
          </p:nvSpPr>
          <p:spPr>
            <a:xfrm rot="9739355">
              <a:off x="5130925" y="3367273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Freeform 107"/>
            <p:cNvSpPr/>
            <p:nvPr/>
          </p:nvSpPr>
          <p:spPr>
            <a:xfrm>
              <a:off x="4924807" y="3404905"/>
              <a:ext cx="812800" cy="297025"/>
            </a:xfrm>
            <a:custGeom>
              <a:avLst/>
              <a:gdLst>
                <a:gd name="connsiteX0" fmla="*/ 0 w 812800"/>
                <a:gd name="connsiteY0" fmla="*/ 2385 h 297025"/>
                <a:gd name="connsiteX1" fmla="*/ 274320 w 812800"/>
                <a:gd name="connsiteY1" fmla="*/ 43025 h 297025"/>
                <a:gd name="connsiteX2" fmla="*/ 812800 w 812800"/>
                <a:gd name="connsiteY2" fmla="*/ 297025 h 297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2800" h="297025">
                  <a:moveTo>
                    <a:pt x="0" y="2385"/>
                  </a:moveTo>
                  <a:cubicBezTo>
                    <a:pt x="69426" y="-1849"/>
                    <a:pt x="138853" y="-6082"/>
                    <a:pt x="274320" y="43025"/>
                  </a:cubicBezTo>
                  <a:cubicBezTo>
                    <a:pt x="409787" y="92132"/>
                    <a:pt x="611293" y="194578"/>
                    <a:pt x="812800" y="297025"/>
                  </a:cubicBezTo>
                </a:path>
              </a:pathLst>
            </a:cu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Chord 108"/>
            <p:cNvSpPr/>
            <p:nvPr/>
          </p:nvSpPr>
          <p:spPr>
            <a:xfrm rot="9739355">
              <a:off x="5418516" y="3497331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6" name="TextBox 115"/>
          <p:cNvSpPr txBox="1"/>
          <p:nvPr/>
        </p:nvSpPr>
        <p:spPr>
          <a:xfrm>
            <a:off x="4671917" y="2613629"/>
            <a:ext cx="37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L</a:t>
            </a:r>
            <a:endParaRPr lang="en-US" sz="36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43793" y="5589075"/>
            <a:ext cx="4487297" cy="938719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Arial"/>
                <a:cs typeface="Arial"/>
              </a:rPr>
              <a:t>Main:</a:t>
            </a:r>
            <a:r>
              <a:rPr lang="en-US" sz="1100" dirty="0" smtClean="0">
                <a:latin typeface="Arial"/>
                <a:cs typeface="Arial"/>
              </a:rPr>
              <a:t> 500-hPa geopotential height (black contours, every 6 </a:t>
            </a:r>
            <a:r>
              <a:rPr lang="en-US" sz="1100" dirty="0" smtClean="0">
                <a:latin typeface="Arial"/>
                <a:cs typeface="Arial"/>
              </a:rPr>
              <a:t>dam</a:t>
            </a:r>
            <a:r>
              <a:rPr lang="en-US" sz="1100" dirty="0" smtClean="0">
                <a:latin typeface="Arial"/>
                <a:cs typeface="Arial"/>
              </a:rPr>
              <a:t>), </a:t>
            </a:r>
            <a:r>
              <a:rPr lang="en-US" sz="1100" dirty="0">
                <a:latin typeface="Arial"/>
                <a:cs typeface="Arial"/>
              </a:rPr>
              <a:t>mean sea level pressure (brown contours, every 2 hPa</a:t>
            </a:r>
            <a:r>
              <a:rPr lang="en-US" sz="1100" dirty="0" smtClean="0">
                <a:latin typeface="Arial"/>
                <a:cs typeface="Arial"/>
              </a:rPr>
              <a:t>), </a:t>
            </a:r>
            <a:r>
              <a:rPr lang="en-US" sz="1100" dirty="0">
                <a:latin typeface="Arial"/>
                <a:cs typeface="Arial"/>
              </a:rPr>
              <a:t>precipitable water (shaded, mm)</a:t>
            </a:r>
          </a:p>
          <a:p>
            <a:r>
              <a:rPr lang="en-US" sz="1100" b="1" dirty="0">
                <a:latin typeface="Arial"/>
                <a:cs typeface="Arial"/>
              </a:rPr>
              <a:t>Inset: </a:t>
            </a:r>
            <a:r>
              <a:rPr lang="en-US" sz="1100" dirty="0">
                <a:latin typeface="Arial"/>
                <a:cs typeface="Arial"/>
              </a:rPr>
              <a:t>900-hPa temperature (colored contours, from 17-19</a:t>
            </a:r>
            <a:r>
              <a:rPr lang="en-US" sz="1100" baseline="30000" dirty="0">
                <a:latin typeface="Arial"/>
                <a:cs typeface="Arial"/>
              </a:rPr>
              <a:t>o</a:t>
            </a:r>
            <a:r>
              <a:rPr lang="en-US" sz="1100" dirty="0">
                <a:latin typeface="Arial"/>
                <a:cs typeface="Arial"/>
              </a:rPr>
              <a:t>C)</a:t>
            </a:r>
            <a:endParaRPr lang="en-US" sz="1100" baseline="30000" dirty="0">
              <a:latin typeface="Arial"/>
              <a:cs typeface="Arial"/>
            </a:endParaRPr>
          </a:p>
          <a:p>
            <a:r>
              <a:rPr lang="en-US" sz="1100" dirty="0" smtClean="0">
                <a:latin typeface="Arial"/>
                <a:cs typeface="Arial"/>
              </a:rPr>
              <a:t>1000 </a:t>
            </a:r>
            <a:r>
              <a:rPr lang="en-US" sz="1100" dirty="0">
                <a:latin typeface="Arial"/>
                <a:cs typeface="Arial"/>
              </a:rPr>
              <a:t>– 850-hPa integrated vapor transport (vectors, kg s</a:t>
            </a:r>
            <a:r>
              <a:rPr lang="en-US" sz="1100" baseline="30000" dirty="0">
                <a:latin typeface="Arial"/>
                <a:cs typeface="Arial"/>
              </a:rPr>
              <a:t>-1 </a:t>
            </a:r>
            <a:r>
              <a:rPr lang="en-US" sz="1100" dirty="0">
                <a:latin typeface="Arial"/>
                <a:cs typeface="Arial"/>
              </a:rPr>
              <a:t>m</a:t>
            </a:r>
            <a:r>
              <a:rPr lang="en-US" sz="1100" baseline="30000" dirty="0">
                <a:latin typeface="Arial"/>
                <a:cs typeface="Arial"/>
              </a:rPr>
              <a:t>-1</a:t>
            </a:r>
            <a:r>
              <a:rPr lang="en-US" sz="1100" dirty="0">
                <a:latin typeface="Arial"/>
                <a:cs typeface="Arial"/>
              </a:rPr>
              <a:t>)</a:t>
            </a:r>
            <a:endParaRPr lang="en-US" sz="1100" dirty="0" smtClean="0">
              <a:latin typeface="Arial"/>
              <a:cs typeface="Arial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5235232" y="3703242"/>
            <a:ext cx="3135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glow rad="101600">
                    <a:schemeClr val="bg1"/>
                  </a:glow>
                </a:effectLst>
              </a:rPr>
              <a:t>Coastal Temperature Gradient</a:t>
            </a:r>
            <a:endParaRPr lang="en-US" b="1" dirty="0">
              <a:effectLst>
                <a:glow rad="101600">
                  <a:schemeClr val="bg1"/>
                </a:glo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1874" b="5892"/>
          <a:stretch/>
        </p:blipFill>
        <p:spPr>
          <a:xfrm>
            <a:off x="5070210" y="3411082"/>
            <a:ext cx="3335215" cy="331780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29" name="Picture 128"/>
          <p:cNvPicPr>
            <a:picLocks noChangeAspect="1"/>
          </p:cNvPicPr>
          <p:nvPr/>
        </p:nvPicPr>
        <p:blipFill rotWithShape="1">
          <a:blip r:embed="rId6"/>
          <a:srcRect l="12076" b="5733"/>
          <a:stretch/>
        </p:blipFill>
        <p:spPr>
          <a:xfrm>
            <a:off x="5077423" y="3408689"/>
            <a:ext cx="3327572" cy="3323402"/>
          </a:xfrm>
          <a:prstGeom prst="rect">
            <a:avLst/>
          </a:prstGeom>
        </p:spPr>
      </p:pic>
      <p:sp>
        <p:nvSpPr>
          <p:cNvPr id="125" name="TextBox 124"/>
          <p:cNvSpPr txBox="1"/>
          <p:nvPr/>
        </p:nvSpPr>
        <p:spPr>
          <a:xfrm>
            <a:off x="5312631" y="4762912"/>
            <a:ext cx="552181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  <a:effectLst>
                  <a:glow rad="63500">
                    <a:schemeClr val="bg1"/>
                  </a:glow>
                </a:effectLst>
              </a:rPr>
              <a:t>17</a:t>
            </a:r>
            <a:r>
              <a:rPr lang="en-US" sz="1200" b="1" baseline="30000" dirty="0" smtClean="0">
                <a:solidFill>
                  <a:srgbClr val="0000FF"/>
                </a:solidFill>
                <a:effectLst>
                  <a:glow rad="63500">
                    <a:schemeClr val="bg1"/>
                  </a:glow>
                </a:effectLst>
              </a:rPr>
              <a:t>o</a:t>
            </a:r>
            <a:r>
              <a:rPr lang="en-US" sz="1200" b="1" dirty="0" smtClean="0">
                <a:solidFill>
                  <a:srgbClr val="0000FF"/>
                </a:solidFill>
                <a:effectLst>
                  <a:glow rad="63500">
                    <a:schemeClr val="bg1"/>
                  </a:glow>
                </a:effectLst>
              </a:rPr>
              <a:t>C</a:t>
            </a:r>
            <a:endParaRPr lang="en-US" sz="1200" b="1" baseline="30000" dirty="0">
              <a:solidFill>
                <a:srgbClr val="0000FF"/>
              </a:solidFill>
              <a:effectLst>
                <a:glow rad="63500">
                  <a:schemeClr val="bg1"/>
                </a:glow>
              </a:effectLst>
              <a:latin typeface="Arial Black"/>
              <a:cs typeface="Arial Black"/>
            </a:endParaRPr>
          </a:p>
        </p:txBody>
      </p:sp>
      <p:sp>
        <p:nvSpPr>
          <p:cNvPr id="124" name="TextBox 123"/>
          <p:cNvSpPr txBox="1"/>
          <p:nvPr/>
        </p:nvSpPr>
        <p:spPr>
          <a:xfrm rot="19782457">
            <a:off x="5201916" y="5161357"/>
            <a:ext cx="552181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8000"/>
                </a:solidFill>
                <a:effectLst>
                  <a:glow rad="101600">
                    <a:schemeClr val="bg1"/>
                  </a:glow>
                </a:effectLst>
              </a:rPr>
              <a:t>18</a:t>
            </a:r>
            <a:r>
              <a:rPr lang="en-US" sz="1200" b="1" baseline="30000" dirty="0" smtClean="0">
                <a:solidFill>
                  <a:srgbClr val="FF8000"/>
                </a:solidFill>
                <a:effectLst>
                  <a:glow rad="101600">
                    <a:schemeClr val="bg1"/>
                  </a:glow>
                </a:effectLst>
              </a:rPr>
              <a:t>o</a:t>
            </a:r>
            <a:r>
              <a:rPr lang="en-US" sz="1200" b="1" dirty="0" smtClean="0">
                <a:solidFill>
                  <a:srgbClr val="FF8000"/>
                </a:solidFill>
                <a:effectLst>
                  <a:glow rad="101600">
                    <a:schemeClr val="bg1"/>
                  </a:glow>
                </a:effectLst>
              </a:rPr>
              <a:t>C</a:t>
            </a:r>
            <a:endParaRPr lang="en-US" sz="1200" b="1" baseline="30000" dirty="0">
              <a:solidFill>
                <a:srgbClr val="FF8000"/>
              </a:solidFill>
              <a:effectLst>
                <a:glow rad="101600">
                  <a:schemeClr val="bg1"/>
                </a:glow>
              </a:effectLst>
              <a:latin typeface="Arial Black"/>
              <a:cs typeface="Arial Black"/>
            </a:endParaRPr>
          </a:p>
        </p:txBody>
      </p:sp>
      <p:sp>
        <p:nvSpPr>
          <p:cNvPr id="126" name="TextBox 125"/>
          <p:cNvSpPr txBox="1"/>
          <p:nvPr/>
        </p:nvSpPr>
        <p:spPr>
          <a:xfrm rot="2749916">
            <a:off x="5620206" y="5518354"/>
            <a:ext cx="552181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</a:rPr>
              <a:t>19</a:t>
            </a:r>
            <a:r>
              <a:rPr lang="en-US" sz="1200" b="1" baseline="30000" dirty="0" smtClean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</a:rPr>
              <a:t>o</a:t>
            </a:r>
            <a:r>
              <a:rPr lang="en-US" sz="1200" b="1" dirty="0" smtClean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</a:rPr>
              <a:t>C</a:t>
            </a:r>
            <a:endParaRPr lang="en-US" sz="1200" b="1" baseline="30000" dirty="0">
              <a:solidFill>
                <a:srgbClr val="FF0000"/>
              </a:solidFill>
              <a:effectLst>
                <a:glow rad="101600">
                  <a:schemeClr val="bg1"/>
                </a:glow>
              </a:effectLst>
              <a:latin typeface="Arial Black"/>
              <a:cs typeface="Arial Black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5167108" y="3485741"/>
            <a:ext cx="3180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glow rad="101600">
                    <a:schemeClr val="bg1"/>
                  </a:glow>
                </a:effectLst>
              </a:rPr>
              <a:t>Southeasterly Moisture Transport Along Warm Front</a:t>
            </a:r>
            <a:endParaRPr lang="en-US" b="1" dirty="0">
              <a:effectLst>
                <a:glow rad="101600">
                  <a:schemeClr val="bg1"/>
                </a:glow>
              </a:effectLst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009778" y="5174553"/>
            <a:ext cx="37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L</a:t>
            </a:r>
            <a:endParaRPr lang="en-US" sz="36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6338311" y="5617456"/>
            <a:ext cx="1701496" cy="793618"/>
            <a:chOff x="5856599" y="5617456"/>
            <a:chExt cx="1701496" cy="793618"/>
          </a:xfrm>
          <a:effectLst>
            <a:glow rad="25400">
              <a:schemeClr val="tx1"/>
            </a:glow>
          </a:effectLst>
        </p:grpSpPr>
        <p:sp>
          <p:nvSpPr>
            <p:cNvPr id="50" name="Freeform 49"/>
            <p:cNvSpPr/>
            <p:nvPr/>
          </p:nvSpPr>
          <p:spPr>
            <a:xfrm>
              <a:off x="5856599" y="5622019"/>
              <a:ext cx="1701496" cy="789055"/>
            </a:xfrm>
            <a:custGeom>
              <a:avLst/>
              <a:gdLst>
                <a:gd name="connsiteX0" fmla="*/ 0 w 1701496"/>
                <a:gd name="connsiteY0" fmla="*/ 0 h 789055"/>
                <a:gd name="connsiteX1" fmla="*/ 320571 w 1701496"/>
                <a:gd name="connsiteY1" fmla="*/ 98632 h 789055"/>
                <a:gd name="connsiteX2" fmla="*/ 739781 w 1701496"/>
                <a:gd name="connsiteY2" fmla="*/ 308225 h 789055"/>
                <a:gd name="connsiteX3" fmla="*/ 1122001 w 1701496"/>
                <a:gd name="connsiteY3" fmla="*/ 456172 h 789055"/>
                <a:gd name="connsiteX4" fmla="*/ 1701496 w 1701496"/>
                <a:gd name="connsiteY4" fmla="*/ 789055 h 789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1496" h="789055">
                  <a:moveTo>
                    <a:pt x="0" y="0"/>
                  </a:moveTo>
                  <a:cubicBezTo>
                    <a:pt x="98637" y="23630"/>
                    <a:pt x="197274" y="47261"/>
                    <a:pt x="320571" y="98632"/>
                  </a:cubicBezTo>
                  <a:cubicBezTo>
                    <a:pt x="443868" y="150003"/>
                    <a:pt x="606209" y="248635"/>
                    <a:pt x="739781" y="308225"/>
                  </a:cubicBezTo>
                  <a:cubicBezTo>
                    <a:pt x="873353" y="367815"/>
                    <a:pt x="961715" y="376034"/>
                    <a:pt x="1122001" y="456172"/>
                  </a:cubicBezTo>
                  <a:cubicBezTo>
                    <a:pt x="1282287" y="536310"/>
                    <a:pt x="1701496" y="789055"/>
                    <a:pt x="1701496" y="789055"/>
                  </a:cubicBezTo>
                </a:path>
              </a:pathLst>
            </a:cu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Chord 50"/>
            <p:cNvSpPr/>
            <p:nvPr/>
          </p:nvSpPr>
          <p:spPr>
            <a:xfrm rot="9739355">
              <a:off x="6042659" y="5617456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Chord 51"/>
            <p:cNvSpPr/>
            <p:nvPr/>
          </p:nvSpPr>
          <p:spPr>
            <a:xfrm rot="9739355">
              <a:off x="6472576" y="5827915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Chord 52"/>
            <p:cNvSpPr/>
            <p:nvPr/>
          </p:nvSpPr>
          <p:spPr>
            <a:xfrm rot="9739355">
              <a:off x="6863162" y="5983040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Chord 53"/>
            <p:cNvSpPr/>
            <p:nvPr/>
          </p:nvSpPr>
          <p:spPr>
            <a:xfrm rot="10003048">
              <a:off x="7244793" y="6193403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5862690" y="5747735"/>
            <a:ext cx="428489" cy="895539"/>
            <a:chOff x="5380978" y="5747735"/>
            <a:chExt cx="428489" cy="895539"/>
          </a:xfrm>
          <a:effectLst>
            <a:glow rad="25400">
              <a:schemeClr val="tx1"/>
            </a:glow>
          </a:effectLst>
        </p:grpSpPr>
        <p:sp>
          <p:nvSpPr>
            <p:cNvPr id="56" name="Freeform 55"/>
            <p:cNvSpPr/>
            <p:nvPr/>
          </p:nvSpPr>
          <p:spPr>
            <a:xfrm>
              <a:off x="5380978" y="5747735"/>
              <a:ext cx="341908" cy="895539"/>
            </a:xfrm>
            <a:custGeom>
              <a:avLst/>
              <a:gdLst>
                <a:gd name="connsiteX0" fmla="*/ 341908 w 341908"/>
                <a:gd name="connsiteY0" fmla="*/ 0 h 895539"/>
                <a:gd name="connsiteX1" fmla="*/ 268642 w 341908"/>
                <a:gd name="connsiteY1" fmla="*/ 341933 h 895539"/>
                <a:gd name="connsiteX2" fmla="*/ 0 w 341908"/>
                <a:gd name="connsiteY2" fmla="*/ 895539 h 89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1908" h="895539">
                  <a:moveTo>
                    <a:pt x="341908" y="0"/>
                  </a:moveTo>
                  <a:cubicBezTo>
                    <a:pt x="333767" y="96338"/>
                    <a:pt x="325627" y="192676"/>
                    <a:pt x="268642" y="341933"/>
                  </a:cubicBezTo>
                  <a:cubicBezTo>
                    <a:pt x="211657" y="491190"/>
                    <a:pt x="105828" y="693364"/>
                    <a:pt x="0" y="895539"/>
                  </a:cubicBezTo>
                </a:path>
              </a:pathLst>
            </a:cu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Isosceles Triangle 56"/>
            <p:cNvSpPr/>
            <p:nvPr/>
          </p:nvSpPr>
          <p:spPr>
            <a:xfrm rot="7318650">
              <a:off x="5437152" y="6446654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Isosceles Triangle 57"/>
            <p:cNvSpPr/>
            <p:nvPr/>
          </p:nvSpPr>
          <p:spPr>
            <a:xfrm rot="6845725">
              <a:off x="5565244" y="6202228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Isosceles Triangle 58"/>
            <p:cNvSpPr/>
            <p:nvPr/>
          </p:nvSpPr>
          <p:spPr>
            <a:xfrm rot="6276038">
              <a:off x="5661544" y="5935904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0" name="Straight Arrow Connector 59"/>
          <p:cNvCxnSpPr/>
          <p:nvPr/>
        </p:nvCxnSpPr>
        <p:spPr>
          <a:xfrm flipH="1" flipV="1">
            <a:off x="7043379" y="5479052"/>
            <a:ext cx="562374" cy="405132"/>
          </a:xfrm>
          <a:prstGeom prst="straightConnector1">
            <a:avLst/>
          </a:prstGeom>
          <a:ln w="50800">
            <a:solidFill>
              <a:srgbClr val="FF6600"/>
            </a:solidFill>
            <a:tailEnd type="triangle"/>
          </a:ln>
          <a:effectLst>
            <a:glow rad="254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7366523" y="5104793"/>
            <a:ext cx="1148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US" sz="1600" b="1" baseline="-25000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/>
                <a:cs typeface="Arial Black"/>
              </a:rPr>
              <a:t>1000-850</a:t>
            </a:r>
          </a:p>
          <a:p>
            <a:r>
              <a:rPr lang="en-US" sz="12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/>
                <a:cs typeface="Arial Black"/>
              </a:rPr>
              <a:t>&gt; 20 m s</a:t>
            </a:r>
            <a:r>
              <a:rPr lang="en-US" sz="1200" b="1" baseline="30000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/>
                <a:cs typeface="Arial Black"/>
              </a:rPr>
              <a:t>-1</a:t>
            </a:r>
            <a:endParaRPr lang="en-US" sz="1200" b="1" baseline="30000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842424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85" y="660394"/>
            <a:ext cx="7518400" cy="4940300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3533634" y="936242"/>
            <a:ext cx="37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L</a:t>
            </a:r>
            <a:endParaRPr lang="en-US" sz="36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3325608" y="3225214"/>
            <a:ext cx="1523029" cy="1261992"/>
            <a:chOff x="3209903" y="3687504"/>
            <a:chExt cx="1523029" cy="1261992"/>
          </a:xfrm>
          <a:effectLst>
            <a:glow rad="25400">
              <a:schemeClr val="tx1"/>
            </a:glow>
          </a:effectLst>
        </p:grpSpPr>
        <p:sp>
          <p:nvSpPr>
            <p:cNvPr id="70" name="Isosceles Triangle 69"/>
            <p:cNvSpPr/>
            <p:nvPr/>
          </p:nvSpPr>
          <p:spPr>
            <a:xfrm rot="8050204">
              <a:off x="4226653" y="4326373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Isosceles Triangle 79"/>
            <p:cNvSpPr/>
            <p:nvPr/>
          </p:nvSpPr>
          <p:spPr>
            <a:xfrm rot="7644689">
              <a:off x="4419562" y="4123001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Isosceles Triangle 80"/>
            <p:cNvSpPr/>
            <p:nvPr/>
          </p:nvSpPr>
          <p:spPr>
            <a:xfrm rot="8602095">
              <a:off x="4018045" y="4536613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Isosceles Triangle 81"/>
            <p:cNvSpPr/>
            <p:nvPr/>
          </p:nvSpPr>
          <p:spPr>
            <a:xfrm rot="9138876">
              <a:off x="3742805" y="4721701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Isosceles Triangle 82"/>
            <p:cNvSpPr/>
            <p:nvPr/>
          </p:nvSpPr>
          <p:spPr>
            <a:xfrm rot="10003320">
              <a:off x="3450385" y="4822367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Isosceles Triangle 84"/>
            <p:cNvSpPr/>
            <p:nvPr/>
          </p:nvSpPr>
          <p:spPr>
            <a:xfrm rot="7203575">
              <a:off x="4585009" y="3885716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reeform 86"/>
            <p:cNvSpPr/>
            <p:nvPr/>
          </p:nvSpPr>
          <p:spPr>
            <a:xfrm>
              <a:off x="3209903" y="3687504"/>
              <a:ext cx="1503004" cy="1200041"/>
            </a:xfrm>
            <a:custGeom>
              <a:avLst/>
              <a:gdLst>
                <a:gd name="connsiteX0" fmla="*/ 1503004 w 1503004"/>
                <a:gd name="connsiteY0" fmla="*/ 0 h 1200041"/>
                <a:gd name="connsiteX1" fmla="*/ 1316585 w 1503004"/>
                <a:gd name="connsiteY1" fmla="*/ 361177 h 1200041"/>
                <a:gd name="connsiteX2" fmla="*/ 704897 w 1503004"/>
                <a:gd name="connsiteY2" fmla="*/ 978674 h 1200041"/>
                <a:gd name="connsiteX3" fmla="*/ 0 w 1503004"/>
                <a:gd name="connsiteY3" fmla="*/ 1200041 h 1200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3004" h="1200041">
                  <a:moveTo>
                    <a:pt x="1503004" y="0"/>
                  </a:moveTo>
                  <a:cubicBezTo>
                    <a:pt x="1476303" y="99032"/>
                    <a:pt x="1449603" y="198065"/>
                    <a:pt x="1316585" y="361177"/>
                  </a:cubicBezTo>
                  <a:cubicBezTo>
                    <a:pt x="1183567" y="524289"/>
                    <a:pt x="924328" y="838863"/>
                    <a:pt x="704897" y="978674"/>
                  </a:cubicBezTo>
                  <a:cubicBezTo>
                    <a:pt x="485466" y="1118485"/>
                    <a:pt x="0" y="1200041"/>
                    <a:pt x="0" y="1200041"/>
                  </a:cubicBezTo>
                </a:path>
              </a:pathLst>
            </a:cu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3858732" y="1336030"/>
            <a:ext cx="919192" cy="1446245"/>
            <a:chOff x="3763347" y="1778000"/>
            <a:chExt cx="919192" cy="1446245"/>
          </a:xfrm>
          <a:effectLst>
            <a:glow rad="25400">
              <a:schemeClr val="tx1"/>
            </a:glow>
          </a:effectLst>
        </p:grpSpPr>
        <p:sp>
          <p:nvSpPr>
            <p:cNvPr id="93" name="Freeform 92"/>
            <p:cNvSpPr/>
            <p:nvPr/>
          </p:nvSpPr>
          <p:spPr>
            <a:xfrm>
              <a:off x="3763347" y="1778000"/>
              <a:ext cx="876041" cy="1446245"/>
            </a:xfrm>
            <a:custGeom>
              <a:avLst/>
              <a:gdLst>
                <a:gd name="connsiteX0" fmla="*/ 0 w 876041"/>
                <a:gd name="connsiteY0" fmla="*/ 0 h 1446245"/>
                <a:gd name="connsiteX1" fmla="*/ 264367 w 876041"/>
                <a:gd name="connsiteY1" fmla="*/ 305837 h 1446245"/>
                <a:gd name="connsiteX2" fmla="*/ 876041 w 876041"/>
                <a:gd name="connsiteY2" fmla="*/ 1446245 h 144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6041" h="1446245">
                  <a:moveTo>
                    <a:pt x="0" y="0"/>
                  </a:moveTo>
                  <a:cubicBezTo>
                    <a:pt x="59180" y="32398"/>
                    <a:pt x="118360" y="64796"/>
                    <a:pt x="264367" y="305837"/>
                  </a:cubicBezTo>
                  <a:cubicBezTo>
                    <a:pt x="410374" y="546878"/>
                    <a:pt x="876041" y="1446245"/>
                    <a:pt x="876041" y="1446245"/>
                  </a:cubicBezTo>
                </a:path>
              </a:pathLst>
            </a:custGeom>
            <a:ln>
              <a:solidFill>
                <a:srgbClr val="8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Chord 93"/>
            <p:cNvSpPr/>
            <p:nvPr/>
          </p:nvSpPr>
          <p:spPr>
            <a:xfrm rot="11702110">
              <a:off x="4004257" y="2114375"/>
              <a:ext cx="218914" cy="203532"/>
            </a:xfrm>
            <a:prstGeom prst="chord">
              <a:avLst>
                <a:gd name="adj1" fmla="val 2700000"/>
                <a:gd name="adj2" fmla="val 13666275"/>
              </a:avLst>
            </a:prstGeom>
            <a:solidFill>
              <a:srgbClr val="8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Isosceles Triangle 96"/>
            <p:cNvSpPr/>
            <p:nvPr/>
          </p:nvSpPr>
          <p:spPr>
            <a:xfrm rot="3433186">
              <a:off x="4237095" y="2415698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8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Isosceles Triangle 97"/>
            <p:cNvSpPr/>
            <p:nvPr/>
          </p:nvSpPr>
          <p:spPr>
            <a:xfrm rot="3433186">
              <a:off x="3923165" y="1868300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8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Chord 101"/>
            <p:cNvSpPr/>
            <p:nvPr/>
          </p:nvSpPr>
          <p:spPr>
            <a:xfrm rot="11702110">
              <a:off x="4311113" y="2690383"/>
              <a:ext cx="218914" cy="203532"/>
            </a:xfrm>
            <a:prstGeom prst="chord">
              <a:avLst>
                <a:gd name="adj1" fmla="val 2700000"/>
                <a:gd name="adj2" fmla="val 13666275"/>
              </a:avLst>
            </a:prstGeom>
            <a:solidFill>
              <a:srgbClr val="8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Isosceles Triangle 103"/>
            <p:cNvSpPr/>
            <p:nvPr/>
          </p:nvSpPr>
          <p:spPr>
            <a:xfrm rot="3433186">
              <a:off x="4534616" y="2974839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8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2372751" y="1371448"/>
            <a:ext cx="1204819" cy="509951"/>
            <a:chOff x="2287526" y="1782938"/>
            <a:chExt cx="1204819" cy="509951"/>
          </a:xfrm>
          <a:effectLst>
            <a:glow rad="25400">
              <a:schemeClr val="tx1"/>
            </a:glow>
          </a:effectLst>
        </p:grpSpPr>
        <p:sp>
          <p:nvSpPr>
            <p:cNvPr id="111" name="Freeform 110"/>
            <p:cNvSpPr/>
            <p:nvPr/>
          </p:nvSpPr>
          <p:spPr>
            <a:xfrm>
              <a:off x="2287526" y="1782938"/>
              <a:ext cx="1204819" cy="407063"/>
            </a:xfrm>
            <a:custGeom>
              <a:avLst/>
              <a:gdLst>
                <a:gd name="connsiteX0" fmla="*/ 1204819 w 1204819"/>
                <a:gd name="connsiteY0" fmla="*/ 0 h 407063"/>
                <a:gd name="connsiteX1" fmla="*/ 602409 w 1204819"/>
                <a:gd name="connsiteY1" fmla="*/ 301226 h 407063"/>
                <a:gd name="connsiteX2" fmla="*/ 0 w 1204819"/>
                <a:gd name="connsiteY2" fmla="*/ 407063 h 407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4819" h="407063">
                  <a:moveTo>
                    <a:pt x="1204819" y="0"/>
                  </a:moveTo>
                  <a:cubicBezTo>
                    <a:pt x="1004015" y="116691"/>
                    <a:pt x="803212" y="233382"/>
                    <a:pt x="602409" y="301226"/>
                  </a:cubicBezTo>
                  <a:cubicBezTo>
                    <a:pt x="401606" y="369070"/>
                    <a:pt x="0" y="407063"/>
                    <a:pt x="0" y="407063"/>
                  </a:cubicBezTo>
                </a:path>
              </a:pathLst>
            </a:cu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Isosceles Triangle 111"/>
            <p:cNvSpPr/>
            <p:nvPr/>
          </p:nvSpPr>
          <p:spPr>
            <a:xfrm rot="9031450">
              <a:off x="3295230" y="1858371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Isosceles Triangle 112"/>
            <p:cNvSpPr/>
            <p:nvPr/>
          </p:nvSpPr>
          <p:spPr>
            <a:xfrm rot="9225103">
              <a:off x="3060289" y="1988852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Isosceles Triangle 113"/>
            <p:cNvSpPr/>
            <p:nvPr/>
          </p:nvSpPr>
          <p:spPr>
            <a:xfrm rot="9726843">
              <a:off x="2792147" y="2095742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Isosceles Triangle 114"/>
            <p:cNvSpPr/>
            <p:nvPr/>
          </p:nvSpPr>
          <p:spPr>
            <a:xfrm rot="10093237">
              <a:off x="2450223" y="2165760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" name="Rectangle 102"/>
          <p:cNvSpPr/>
          <p:nvPr/>
        </p:nvSpPr>
        <p:spPr>
          <a:xfrm>
            <a:off x="4744849" y="2612743"/>
            <a:ext cx="585787" cy="574119"/>
          </a:xfrm>
          <a:prstGeom prst="rect">
            <a:avLst/>
          </a:prstGeom>
          <a:solidFill>
            <a:schemeClr val="bg1">
              <a:alpha val="50000"/>
            </a:schemeClr>
          </a:solidFill>
          <a:ln w="19050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TextBox 116"/>
          <p:cNvSpPr txBox="1"/>
          <p:nvPr/>
        </p:nvSpPr>
        <p:spPr>
          <a:xfrm>
            <a:off x="2904182" y="4866776"/>
            <a:ext cx="1330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val="008000"/>
                </a:solidFill>
                <a:latin typeface="Arial Black"/>
                <a:cs typeface="Arial Black"/>
              </a:rPr>
              <a:t>PW &gt; 50mm</a:t>
            </a:r>
            <a:endParaRPr lang="en-US" sz="1400" b="1" baseline="-25000" dirty="0">
              <a:ln>
                <a:solidFill>
                  <a:schemeClr val="tx1">
                    <a:alpha val="50000"/>
                  </a:schemeClr>
                </a:solidFill>
              </a:ln>
              <a:solidFill>
                <a:srgbClr val="008000"/>
              </a:solidFill>
              <a:latin typeface="Arial Black"/>
              <a:cs typeface="Arial Black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5320560" y="3207590"/>
            <a:ext cx="3089587" cy="3508357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4734773" y="2613629"/>
            <a:ext cx="585787" cy="574119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/>
          <p:cNvCxnSpPr/>
          <p:nvPr/>
        </p:nvCxnSpPr>
        <p:spPr>
          <a:xfrm>
            <a:off x="5320560" y="2613629"/>
            <a:ext cx="3049925" cy="775881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721366" y="3187748"/>
            <a:ext cx="329306" cy="3508357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734773" y="2613629"/>
            <a:ext cx="347513" cy="839925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/>
        </p:nvSpPr>
        <p:spPr>
          <a:xfrm>
            <a:off x="457200" y="-10949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Summary Schematic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4"/>
          <a:srcRect l="93965" t="27025" r="-341" b="46440"/>
          <a:stretch/>
        </p:blipFill>
        <p:spPr>
          <a:xfrm>
            <a:off x="8127388" y="955801"/>
            <a:ext cx="816783" cy="2037614"/>
          </a:xfrm>
          <a:prstGeom prst="rect">
            <a:avLst/>
          </a:prstGeom>
        </p:spPr>
      </p:pic>
      <p:grpSp>
        <p:nvGrpSpPr>
          <p:cNvPr id="105" name="Group 104"/>
          <p:cNvGrpSpPr/>
          <p:nvPr/>
        </p:nvGrpSpPr>
        <p:grpSpPr>
          <a:xfrm>
            <a:off x="5010032" y="2955783"/>
            <a:ext cx="812800" cy="334657"/>
            <a:chOff x="4924807" y="3367273"/>
            <a:chExt cx="812800" cy="334657"/>
          </a:xfrm>
          <a:effectLst>
            <a:glow rad="25400">
              <a:schemeClr val="tx1"/>
            </a:glow>
          </a:effectLst>
        </p:grpSpPr>
        <p:sp>
          <p:nvSpPr>
            <p:cNvPr id="107" name="Chord 106"/>
            <p:cNvSpPr/>
            <p:nvPr/>
          </p:nvSpPr>
          <p:spPr>
            <a:xfrm rot="9739355">
              <a:off x="5130925" y="3367273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Freeform 107"/>
            <p:cNvSpPr/>
            <p:nvPr/>
          </p:nvSpPr>
          <p:spPr>
            <a:xfrm>
              <a:off x="4924807" y="3404905"/>
              <a:ext cx="812800" cy="297025"/>
            </a:xfrm>
            <a:custGeom>
              <a:avLst/>
              <a:gdLst>
                <a:gd name="connsiteX0" fmla="*/ 0 w 812800"/>
                <a:gd name="connsiteY0" fmla="*/ 2385 h 297025"/>
                <a:gd name="connsiteX1" fmla="*/ 274320 w 812800"/>
                <a:gd name="connsiteY1" fmla="*/ 43025 h 297025"/>
                <a:gd name="connsiteX2" fmla="*/ 812800 w 812800"/>
                <a:gd name="connsiteY2" fmla="*/ 297025 h 297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2800" h="297025">
                  <a:moveTo>
                    <a:pt x="0" y="2385"/>
                  </a:moveTo>
                  <a:cubicBezTo>
                    <a:pt x="69426" y="-1849"/>
                    <a:pt x="138853" y="-6082"/>
                    <a:pt x="274320" y="43025"/>
                  </a:cubicBezTo>
                  <a:cubicBezTo>
                    <a:pt x="409787" y="92132"/>
                    <a:pt x="611293" y="194578"/>
                    <a:pt x="812800" y="297025"/>
                  </a:cubicBezTo>
                </a:path>
              </a:pathLst>
            </a:cu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Chord 108"/>
            <p:cNvSpPr/>
            <p:nvPr/>
          </p:nvSpPr>
          <p:spPr>
            <a:xfrm rot="9739355">
              <a:off x="5418516" y="3497331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6" name="TextBox 115"/>
          <p:cNvSpPr txBox="1"/>
          <p:nvPr/>
        </p:nvSpPr>
        <p:spPr>
          <a:xfrm>
            <a:off x="4671917" y="2613629"/>
            <a:ext cx="37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L</a:t>
            </a:r>
            <a:endParaRPr lang="en-US" sz="36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43793" y="5589075"/>
            <a:ext cx="4487297" cy="938719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Arial"/>
                <a:cs typeface="Arial"/>
              </a:rPr>
              <a:t>Main:</a:t>
            </a:r>
            <a:r>
              <a:rPr lang="en-US" sz="1100" dirty="0" smtClean="0">
                <a:latin typeface="Arial"/>
                <a:cs typeface="Arial"/>
              </a:rPr>
              <a:t> 500-hPa geopotential height (black contours, every 6 </a:t>
            </a:r>
            <a:r>
              <a:rPr lang="en-US" sz="1100" dirty="0" smtClean="0">
                <a:latin typeface="Arial"/>
                <a:cs typeface="Arial"/>
              </a:rPr>
              <a:t>dam</a:t>
            </a:r>
            <a:r>
              <a:rPr lang="en-US" sz="1100" dirty="0" smtClean="0">
                <a:latin typeface="Arial"/>
                <a:cs typeface="Arial"/>
              </a:rPr>
              <a:t>), </a:t>
            </a:r>
            <a:r>
              <a:rPr lang="en-US" sz="1100" dirty="0">
                <a:latin typeface="Arial"/>
                <a:cs typeface="Arial"/>
              </a:rPr>
              <a:t>mean sea level pressure (brown contours, every 2 hPa</a:t>
            </a:r>
            <a:r>
              <a:rPr lang="en-US" sz="1100" dirty="0" smtClean="0">
                <a:latin typeface="Arial"/>
                <a:cs typeface="Arial"/>
              </a:rPr>
              <a:t>), </a:t>
            </a:r>
            <a:r>
              <a:rPr lang="en-US" sz="1100" dirty="0">
                <a:latin typeface="Arial"/>
                <a:cs typeface="Arial"/>
              </a:rPr>
              <a:t>precipitable water (shaded, mm)</a:t>
            </a:r>
          </a:p>
          <a:p>
            <a:r>
              <a:rPr lang="en-US" sz="1100" b="1" dirty="0">
                <a:latin typeface="Arial"/>
                <a:cs typeface="Arial"/>
              </a:rPr>
              <a:t>Inset: </a:t>
            </a:r>
            <a:r>
              <a:rPr lang="en-US" sz="1100" dirty="0">
                <a:latin typeface="Arial"/>
                <a:cs typeface="Arial"/>
              </a:rPr>
              <a:t>900-hPa temperature (colored contours, from 17-19</a:t>
            </a:r>
            <a:r>
              <a:rPr lang="en-US" sz="1100" baseline="30000" dirty="0">
                <a:latin typeface="Arial"/>
                <a:cs typeface="Arial"/>
              </a:rPr>
              <a:t>o</a:t>
            </a:r>
            <a:r>
              <a:rPr lang="en-US" sz="1100" dirty="0">
                <a:latin typeface="Arial"/>
                <a:cs typeface="Arial"/>
              </a:rPr>
              <a:t>C)</a:t>
            </a:r>
            <a:endParaRPr lang="en-US" sz="1100" baseline="30000" dirty="0">
              <a:latin typeface="Arial"/>
              <a:cs typeface="Arial"/>
            </a:endParaRPr>
          </a:p>
          <a:p>
            <a:r>
              <a:rPr lang="en-US" sz="1100" dirty="0" smtClean="0">
                <a:latin typeface="Arial"/>
                <a:cs typeface="Arial"/>
              </a:rPr>
              <a:t>1000 </a:t>
            </a:r>
            <a:r>
              <a:rPr lang="en-US" sz="1100" dirty="0">
                <a:latin typeface="Arial"/>
                <a:cs typeface="Arial"/>
              </a:rPr>
              <a:t>– 850-hPa integrated vapor transport (vectors, kg s</a:t>
            </a:r>
            <a:r>
              <a:rPr lang="en-US" sz="1100" baseline="30000" dirty="0">
                <a:latin typeface="Arial"/>
                <a:cs typeface="Arial"/>
              </a:rPr>
              <a:t>-1 </a:t>
            </a:r>
            <a:r>
              <a:rPr lang="en-US" sz="1100" dirty="0">
                <a:latin typeface="Arial"/>
                <a:cs typeface="Arial"/>
              </a:rPr>
              <a:t>m</a:t>
            </a:r>
            <a:r>
              <a:rPr lang="en-US" sz="1100" baseline="30000" dirty="0">
                <a:latin typeface="Arial"/>
                <a:cs typeface="Arial"/>
              </a:rPr>
              <a:t>-1</a:t>
            </a:r>
            <a:r>
              <a:rPr lang="en-US" sz="1100" dirty="0">
                <a:latin typeface="Arial"/>
                <a:cs typeface="Arial"/>
              </a:rPr>
              <a:t>)</a:t>
            </a:r>
            <a:endParaRPr lang="en-US" sz="1100" dirty="0" smtClean="0">
              <a:latin typeface="Arial"/>
              <a:cs typeface="Arial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5235232" y="3703242"/>
            <a:ext cx="3135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glow rad="101600">
                    <a:schemeClr val="bg1"/>
                  </a:glow>
                </a:effectLst>
              </a:rPr>
              <a:t>Coastal Temperature Gradient</a:t>
            </a:r>
            <a:endParaRPr lang="en-US" b="1" dirty="0">
              <a:effectLst>
                <a:glow rad="101600">
                  <a:schemeClr val="bg1"/>
                </a:glo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1874" b="5892"/>
          <a:stretch/>
        </p:blipFill>
        <p:spPr>
          <a:xfrm>
            <a:off x="5070210" y="3411082"/>
            <a:ext cx="3335215" cy="331780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29" name="Picture 128"/>
          <p:cNvPicPr>
            <a:picLocks noChangeAspect="1"/>
          </p:cNvPicPr>
          <p:nvPr/>
        </p:nvPicPr>
        <p:blipFill rotWithShape="1">
          <a:blip r:embed="rId6"/>
          <a:srcRect l="12076" b="5733"/>
          <a:stretch/>
        </p:blipFill>
        <p:spPr>
          <a:xfrm>
            <a:off x="5077423" y="3408689"/>
            <a:ext cx="3327572" cy="33234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12243" b="5690"/>
          <a:stretch/>
        </p:blipFill>
        <p:spPr>
          <a:xfrm>
            <a:off x="5082622" y="3411082"/>
            <a:ext cx="3321252" cy="3324918"/>
          </a:xfrm>
          <a:prstGeom prst="rect">
            <a:avLst/>
          </a:prstGeom>
        </p:spPr>
      </p:pic>
      <p:sp>
        <p:nvSpPr>
          <p:cNvPr id="125" name="TextBox 124"/>
          <p:cNvSpPr txBox="1"/>
          <p:nvPr/>
        </p:nvSpPr>
        <p:spPr>
          <a:xfrm>
            <a:off x="5312631" y="4762912"/>
            <a:ext cx="552181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  <a:effectLst>
                  <a:glow rad="63500">
                    <a:schemeClr val="bg1"/>
                  </a:glow>
                </a:effectLst>
              </a:rPr>
              <a:t>17</a:t>
            </a:r>
            <a:r>
              <a:rPr lang="en-US" sz="1200" b="1" baseline="30000" dirty="0" smtClean="0">
                <a:solidFill>
                  <a:srgbClr val="0000FF"/>
                </a:solidFill>
                <a:effectLst>
                  <a:glow rad="63500">
                    <a:schemeClr val="bg1"/>
                  </a:glow>
                </a:effectLst>
              </a:rPr>
              <a:t>o</a:t>
            </a:r>
            <a:r>
              <a:rPr lang="en-US" sz="1200" b="1" dirty="0" smtClean="0">
                <a:solidFill>
                  <a:srgbClr val="0000FF"/>
                </a:solidFill>
                <a:effectLst>
                  <a:glow rad="63500">
                    <a:schemeClr val="bg1"/>
                  </a:glow>
                </a:effectLst>
              </a:rPr>
              <a:t>C</a:t>
            </a:r>
            <a:endParaRPr lang="en-US" sz="1200" b="1" baseline="30000" dirty="0">
              <a:solidFill>
                <a:srgbClr val="0000FF"/>
              </a:solidFill>
              <a:effectLst>
                <a:glow rad="63500">
                  <a:schemeClr val="bg1"/>
                </a:glow>
              </a:effectLst>
              <a:latin typeface="Arial Black"/>
              <a:cs typeface="Arial Black"/>
            </a:endParaRPr>
          </a:p>
        </p:txBody>
      </p:sp>
      <p:sp>
        <p:nvSpPr>
          <p:cNvPr id="124" name="TextBox 123"/>
          <p:cNvSpPr txBox="1"/>
          <p:nvPr/>
        </p:nvSpPr>
        <p:spPr>
          <a:xfrm rot="19782457">
            <a:off x="5201916" y="5161357"/>
            <a:ext cx="552181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8000"/>
                </a:solidFill>
                <a:effectLst>
                  <a:glow rad="101600">
                    <a:schemeClr val="bg1"/>
                  </a:glow>
                </a:effectLst>
              </a:rPr>
              <a:t>18</a:t>
            </a:r>
            <a:r>
              <a:rPr lang="en-US" sz="1200" b="1" baseline="30000" dirty="0" smtClean="0">
                <a:solidFill>
                  <a:srgbClr val="FF8000"/>
                </a:solidFill>
                <a:effectLst>
                  <a:glow rad="101600">
                    <a:schemeClr val="bg1"/>
                  </a:glow>
                </a:effectLst>
              </a:rPr>
              <a:t>o</a:t>
            </a:r>
            <a:r>
              <a:rPr lang="en-US" sz="1200" b="1" dirty="0" smtClean="0">
                <a:solidFill>
                  <a:srgbClr val="FF8000"/>
                </a:solidFill>
                <a:effectLst>
                  <a:glow rad="101600">
                    <a:schemeClr val="bg1"/>
                  </a:glow>
                </a:effectLst>
              </a:rPr>
              <a:t>C</a:t>
            </a:r>
            <a:endParaRPr lang="en-US" sz="1200" b="1" baseline="30000" dirty="0">
              <a:solidFill>
                <a:srgbClr val="FF8000"/>
              </a:solidFill>
              <a:effectLst>
                <a:glow rad="101600">
                  <a:schemeClr val="bg1"/>
                </a:glow>
              </a:effectLst>
              <a:latin typeface="Arial Black"/>
              <a:cs typeface="Arial Black"/>
            </a:endParaRPr>
          </a:p>
        </p:txBody>
      </p:sp>
      <p:sp>
        <p:nvSpPr>
          <p:cNvPr id="126" name="TextBox 125"/>
          <p:cNvSpPr txBox="1"/>
          <p:nvPr/>
        </p:nvSpPr>
        <p:spPr>
          <a:xfrm rot="2749916">
            <a:off x="5620206" y="5518354"/>
            <a:ext cx="552181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</a:rPr>
              <a:t>19</a:t>
            </a:r>
            <a:r>
              <a:rPr lang="en-US" sz="1200" b="1" baseline="30000" dirty="0" smtClean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</a:rPr>
              <a:t>o</a:t>
            </a:r>
            <a:r>
              <a:rPr lang="en-US" sz="1200" b="1" dirty="0" smtClean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</a:rPr>
              <a:t>C</a:t>
            </a:r>
            <a:endParaRPr lang="en-US" sz="1200" b="1" baseline="30000" dirty="0">
              <a:solidFill>
                <a:srgbClr val="FF0000"/>
              </a:solidFill>
              <a:effectLst>
                <a:glow rad="101600">
                  <a:schemeClr val="bg1"/>
                </a:glow>
              </a:effectLst>
              <a:latin typeface="Arial Black"/>
              <a:cs typeface="Arial Black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5167108" y="3485741"/>
            <a:ext cx="3180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glow rad="101600">
                    <a:schemeClr val="bg1"/>
                  </a:glow>
                </a:effectLst>
              </a:rPr>
              <a:t>Strong Frontogenesis Along Coastal Front</a:t>
            </a:r>
            <a:endParaRPr lang="en-US" b="1" dirty="0">
              <a:effectLst>
                <a:glow rad="101600">
                  <a:schemeClr val="bg1"/>
                </a:glow>
              </a:effectLst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009778" y="5174553"/>
            <a:ext cx="37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L</a:t>
            </a:r>
            <a:endParaRPr lang="en-US" sz="36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6338311" y="5617456"/>
            <a:ext cx="1701496" cy="793618"/>
            <a:chOff x="5856599" y="5617456"/>
            <a:chExt cx="1701496" cy="793618"/>
          </a:xfrm>
          <a:effectLst>
            <a:glow rad="25400">
              <a:schemeClr val="tx1"/>
            </a:glow>
          </a:effectLst>
        </p:grpSpPr>
        <p:sp>
          <p:nvSpPr>
            <p:cNvPr id="50" name="Freeform 49"/>
            <p:cNvSpPr/>
            <p:nvPr/>
          </p:nvSpPr>
          <p:spPr>
            <a:xfrm>
              <a:off x="5856599" y="5622019"/>
              <a:ext cx="1701496" cy="789055"/>
            </a:xfrm>
            <a:custGeom>
              <a:avLst/>
              <a:gdLst>
                <a:gd name="connsiteX0" fmla="*/ 0 w 1701496"/>
                <a:gd name="connsiteY0" fmla="*/ 0 h 789055"/>
                <a:gd name="connsiteX1" fmla="*/ 320571 w 1701496"/>
                <a:gd name="connsiteY1" fmla="*/ 98632 h 789055"/>
                <a:gd name="connsiteX2" fmla="*/ 739781 w 1701496"/>
                <a:gd name="connsiteY2" fmla="*/ 308225 h 789055"/>
                <a:gd name="connsiteX3" fmla="*/ 1122001 w 1701496"/>
                <a:gd name="connsiteY3" fmla="*/ 456172 h 789055"/>
                <a:gd name="connsiteX4" fmla="*/ 1701496 w 1701496"/>
                <a:gd name="connsiteY4" fmla="*/ 789055 h 789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1496" h="789055">
                  <a:moveTo>
                    <a:pt x="0" y="0"/>
                  </a:moveTo>
                  <a:cubicBezTo>
                    <a:pt x="98637" y="23630"/>
                    <a:pt x="197274" y="47261"/>
                    <a:pt x="320571" y="98632"/>
                  </a:cubicBezTo>
                  <a:cubicBezTo>
                    <a:pt x="443868" y="150003"/>
                    <a:pt x="606209" y="248635"/>
                    <a:pt x="739781" y="308225"/>
                  </a:cubicBezTo>
                  <a:cubicBezTo>
                    <a:pt x="873353" y="367815"/>
                    <a:pt x="961715" y="376034"/>
                    <a:pt x="1122001" y="456172"/>
                  </a:cubicBezTo>
                  <a:cubicBezTo>
                    <a:pt x="1282287" y="536310"/>
                    <a:pt x="1701496" y="789055"/>
                    <a:pt x="1701496" y="789055"/>
                  </a:cubicBezTo>
                </a:path>
              </a:pathLst>
            </a:cu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Chord 50"/>
            <p:cNvSpPr/>
            <p:nvPr/>
          </p:nvSpPr>
          <p:spPr>
            <a:xfrm rot="9739355">
              <a:off x="6042659" y="5617456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Chord 51"/>
            <p:cNvSpPr/>
            <p:nvPr/>
          </p:nvSpPr>
          <p:spPr>
            <a:xfrm rot="9739355">
              <a:off x="6472576" y="5827915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Chord 52"/>
            <p:cNvSpPr/>
            <p:nvPr/>
          </p:nvSpPr>
          <p:spPr>
            <a:xfrm rot="9739355">
              <a:off x="6863162" y="5983040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Chord 53"/>
            <p:cNvSpPr/>
            <p:nvPr/>
          </p:nvSpPr>
          <p:spPr>
            <a:xfrm rot="10003048">
              <a:off x="7244793" y="6193403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5862690" y="5747735"/>
            <a:ext cx="428489" cy="895539"/>
            <a:chOff x="5380978" y="5747735"/>
            <a:chExt cx="428489" cy="895539"/>
          </a:xfrm>
          <a:effectLst>
            <a:glow rad="25400">
              <a:schemeClr val="tx1"/>
            </a:glow>
          </a:effectLst>
        </p:grpSpPr>
        <p:sp>
          <p:nvSpPr>
            <p:cNvPr id="56" name="Freeform 55"/>
            <p:cNvSpPr/>
            <p:nvPr/>
          </p:nvSpPr>
          <p:spPr>
            <a:xfrm>
              <a:off x="5380978" y="5747735"/>
              <a:ext cx="341908" cy="895539"/>
            </a:xfrm>
            <a:custGeom>
              <a:avLst/>
              <a:gdLst>
                <a:gd name="connsiteX0" fmla="*/ 341908 w 341908"/>
                <a:gd name="connsiteY0" fmla="*/ 0 h 895539"/>
                <a:gd name="connsiteX1" fmla="*/ 268642 w 341908"/>
                <a:gd name="connsiteY1" fmla="*/ 341933 h 895539"/>
                <a:gd name="connsiteX2" fmla="*/ 0 w 341908"/>
                <a:gd name="connsiteY2" fmla="*/ 895539 h 89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1908" h="895539">
                  <a:moveTo>
                    <a:pt x="341908" y="0"/>
                  </a:moveTo>
                  <a:cubicBezTo>
                    <a:pt x="333767" y="96338"/>
                    <a:pt x="325627" y="192676"/>
                    <a:pt x="268642" y="341933"/>
                  </a:cubicBezTo>
                  <a:cubicBezTo>
                    <a:pt x="211657" y="491190"/>
                    <a:pt x="105828" y="693364"/>
                    <a:pt x="0" y="895539"/>
                  </a:cubicBezTo>
                </a:path>
              </a:pathLst>
            </a:cu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Isosceles Triangle 56"/>
            <p:cNvSpPr/>
            <p:nvPr/>
          </p:nvSpPr>
          <p:spPr>
            <a:xfrm rot="7318650">
              <a:off x="5437152" y="6446654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Isosceles Triangle 57"/>
            <p:cNvSpPr/>
            <p:nvPr/>
          </p:nvSpPr>
          <p:spPr>
            <a:xfrm rot="6845725">
              <a:off x="5565244" y="6202228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Isosceles Triangle 58"/>
            <p:cNvSpPr/>
            <p:nvPr/>
          </p:nvSpPr>
          <p:spPr>
            <a:xfrm rot="6276038">
              <a:off x="5661544" y="5935904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0" name="Straight Arrow Connector 59"/>
          <p:cNvCxnSpPr/>
          <p:nvPr/>
        </p:nvCxnSpPr>
        <p:spPr>
          <a:xfrm flipH="1" flipV="1">
            <a:off x="7043379" y="5479052"/>
            <a:ext cx="562374" cy="405132"/>
          </a:xfrm>
          <a:prstGeom prst="straightConnector1">
            <a:avLst/>
          </a:prstGeom>
          <a:ln w="50800">
            <a:solidFill>
              <a:srgbClr val="FF6600"/>
            </a:solidFill>
            <a:tailEnd type="triangle"/>
          </a:ln>
          <a:effectLst>
            <a:glow rad="254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7366523" y="5104793"/>
            <a:ext cx="1148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US" sz="1600" b="1" baseline="-25000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/>
                <a:cs typeface="Arial Black"/>
              </a:rPr>
              <a:t>1000-850</a:t>
            </a:r>
          </a:p>
          <a:p>
            <a:r>
              <a:rPr lang="en-US" sz="12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/>
                <a:cs typeface="Arial Black"/>
              </a:rPr>
              <a:t>&gt; 20 m s</a:t>
            </a:r>
            <a:r>
              <a:rPr lang="en-US" sz="1200" b="1" baseline="30000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/>
                <a:cs typeface="Arial Black"/>
              </a:rPr>
              <a:t>-1</a:t>
            </a:r>
            <a:endParaRPr lang="en-US" sz="1200" b="1" baseline="30000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Arial Black"/>
              <a:cs typeface="Arial Black"/>
            </a:endParaRPr>
          </a:p>
        </p:txBody>
      </p:sp>
      <p:sp>
        <p:nvSpPr>
          <p:cNvPr id="62" name="Freeform 61"/>
          <p:cNvSpPr/>
          <p:nvPr/>
        </p:nvSpPr>
        <p:spPr>
          <a:xfrm rot="248725">
            <a:off x="6390518" y="4966541"/>
            <a:ext cx="1155820" cy="664475"/>
          </a:xfrm>
          <a:custGeom>
            <a:avLst/>
            <a:gdLst>
              <a:gd name="connsiteX0" fmla="*/ 0 w 1227167"/>
              <a:gd name="connsiteY0" fmla="*/ 613564 h 613564"/>
              <a:gd name="connsiteX1" fmla="*/ 449486 w 1227167"/>
              <a:gd name="connsiteY1" fmla="*/ 399530 h 613564"/>
              <a:gd name="connsiteX2" fmla="*/ 984587 w 1227167"/>
              <a:gd name="connsiteY2" fmla="*/ 85614 h 613564"/>
              <a:gd name="connsiteX3" fmla="*/ 1227167 w 1227167"/>
              <a:gd name="connsiteY3" fmla="*/ 0 h 613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7167" h="613564">
                <a:moveTo>
                  <a:pt x="0" y="613564"/>
                </a:moveTo>
                <a:cubicBezTo>
                  <a:pt x="142694" y="550543"/>
                  <a:pt x="285388" y="487522"/>
                  <a:pt x="449486" y="399530"/>
                </a:cubicBezTo>
                <a:cubicBezTo>
                  <a:pt x="613584" y="311538"/>
                  <a:pt x="854973" y="152202"/>
                  <a:pt x="984587" y="85614"/>
                </a:cubicBezTo>
                <a:cubicBezTo>
                  <a:pt x="1114201" y="19026"/>
                  <a:pt x="1227167" y="0"/>
                  <a:pt x="1227167" y="0"/>
                </a:cubicBezTo>
              </a:path>
            </a:pathLst>
          </a:custGeom>
          <a:ln>
            <a:solidFill>
              <a:srgbClr val="FF0000"/>
            </a:solidFill>
            <a:prstDash val="dash"/>
          </a:ln>
          <a:effectLst>
            <a:glow rad="25400">
              <a:schemeClr val="tx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 rot="20185872">
            <a:off x="7469140" y="4643459"/>
            <a:ext cx="711102" cy="369332"/>
          </a:xfrm>
          <a:prstGeom prst="rect">
            <a:avLst/>
          </a:prstGeom>
          <a:noFill/>
          <a:effectLst>
            <a:outerShdw blurRad="50800" dist="12700" dir="2700000" algn="tl" rotWithShape="0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r="2700000" algn="tl" rotWithShape="0">
                    <a:srgbClr val="000000"/>
                  </a:outerShdw>
                </a:effectLst>
              </a:rPr>
              <a:t>C</a:t>
            </a:r>
            <a:r>
              <a:rPr lang="en-US" b="1" baseline="-25000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r="2700000" algn="tl" rotWithShape="0">
                    <a:srgbClr val="000000"/>
                  </a:outerShdw>
                </a:effectLst>
                <a:latin typeface="Arial Black"/>
                <a:cs typeface="Arial Black"/>
              </a:rPr>
              <a:t>front</a:t>
            </a:r>
            <a:endParaRPr lang="en-US" b="1" baseline="-25000" dirty="0">
              <a:ln>
                <a:solidFill>
                  <a:schemeClr val="tx1">
                    <a:alpha val="50000"/>
                  </a:schemeClr>
                </a:solidFill>
              </a:ln>
              <a:solidFill>
                <a:srgbClr val="FF0000"/>
              </a:solidFill>
              <a:effectLst>
                <a:outerShdw blurRad="50800" dir="2700000" algn="tl" rotWithShape="0">
                  <a:srgbClr val="000000"/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64" name="TextBox 63"/>
          <p:cNvSpPr txBox="1"/>
          <p:nvPr/>
        </p:nvSpPr>
        <p:spPr>
          <a:xfrm rot="19715251">
            <a:off x="6168730" y="5089934"/>
            <a:ext cx="552554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val="FFFF00"/>
                </a:solidFill>
                <a:effectLst>
                  <a:glow rad="25400">
                    <a:schemeClr val="tx1">
                      <a:alpha val="75000"/>
                    </a:schemeClr>
                  </a:glow>
                </a:effectLst>
              </a:rPr>
              <a:t>F</a:t>
            </a:r>
            <a:r>
              <a:rPr lang="en-US" sz="1600" b="1" baseline="-25000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val="FFFF00"/>
                </a:solidFill>
                <a:effectLst>
                  <a:glow rad="25400">
                    <a:schemeClr val="tx1">
                      <a:alpha val="75000"/>
                    </a:schemeClr>
                  </a:glow>
                </a:effectLst>
                <a:latin typeface="Arial Black"/>
                <a:cs typeface="Arial Black"/>
              </a:rPr>
              <a:t>gen</a:t>
            </a:r>
            <a:endParaRPr lang="en-US" sz="1600" b="1" baseline="-25000" dirty="0">
              <a:ln>
                <a:solidFill>
                  <a:schemeClr val="tx1">
                    <a:alpha val="50000"/>
                  </a:schemeClr>
                </a:solidFill>
              </a:ln>
              <a:solidFill>
                <a:srgbClr val="FFFF00"/>
              </a:solidFill>
              <a:effectLst>
                <a:glow rad="25400">
                  <a:schemeClr val="tx1">
                    <a:alpha val="75000"/>
                  </a:schemeClr>
                </a:glow>
              </a:effectLst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589482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85" y="660394"/>
            <a:ext cx="7518400" cy="4940300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3533634" y="936242"/>
            <a:ext cx="37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L</a:t>
            </a:r>
            <a:endParaRPr lang="en-US" sz="36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3325608" y="3225214"/>
            <a:ext cx="1523029" cy="1261992"/>
            <a:chOff x="3209903" y="3687504"/>
            <a:chExt cx="1523029" cy="1261992"/>
          </a:xfrm>
          <a:effectLst>
            <a:glow rad="25400">
              <a:schemeClr val="tx1"/>
            </a:glow>
          </a:effectLst>
        </p:grpSpPr>
        <p:sp>
          <p:nvSpPr>
            <p:cNvPr id="70" name="Isosceles Triangle 69"/>
            <p:cNvSpPr/>
            <p:nvPr/>
          </p:nvSpPr>
          <p:spPr>
            <a:xfrm rot="8050204">
              <a:off x="4226653" y="4326373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Isosceles Triangle 79"/>
            <p:cNvSpPr/>
            <p:nvPr/>
          </p:nvSpPr>
          <p:spPr>
            <a:xfrm rot="7644689">
              <a:off x="4419562" y="4123001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Isosceles Triangle 80"/>
            <p:cNvSpPr/>
            <p:nvPr/>
          </p:nvSpPr>
          <p:spPr>
            <a:xfrm rot="8602095">
              <a:off x="4018045" y="4536613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Isosceles Triangle 81"/>
            <p:cNvSpPr/>
            <p:nvPr/>
          </p:nvSpPr>
          <p:spPr>
            <a:xfrm rot="9138876">
              <a:off x="3742805" y="4721701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Isosceles Triangle 82"/>
            <p:cNvSpPr/>
            <p:nvPr/>
          </p:nvSpPr>
          <p:spPr>
            <a:xfrm rot="10003320">
              <a:off x="3450385" y="4822367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Isosceles Triangle 84"/>
            <p:cNvSpPr/>
            <p:nvPr/>
          </p:nvSpPr>
          <p:spPr>
            <a:xfrm rot="7203575">
              <a:off x="4585009" y="3885716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reeform 86"/>
            <p:cNvSpPr/>
            <p:nvPr/>
          </p:nvSpPr>
          <p:spPr>
            <a:xfrm>
              <a:off x="3209903" y="3687504"/>
              <a:ext cx="1503004" cy="1200041"/>
            </a:xfrm>
            <a:custGeom>
              <a:avLst/>
              <a:gdLst>
                <a:gd name="connsiteX0" fmla="*/ 1503004 w 1503004"/>
                <a:gd name="connsiteY0" fmla="*/ 0 h 1200041"/>
                <a:gd name="connsiteX1" fmla="*/ 1316585 w 1503004"/>
                <a:gd name="connsiteY1" fmla="*/ 361177 h 1200041"/>
                <a:gd name="connsiteX2" fmla="*/ 704897 w 1503004"/>
                <a:gd name="connsiteY2" fmla="*/ 978674 h 1200041"/>
                <a:gd name="connsiteX3" fmla="*/ 0 w 1503004"/>
                <a:gd name="connsiteY3" fmla="*/ 1200041 h 1200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3004" h="1200041">
                  <a:moveTo>
                    <a:pt x="1503004" y="0"/>
                  </a:moveTo>
                  <a:cubicBezTo>
                    <a:pt x="1476303" y="99032"/>
                    <a:pt x="1449603" y="198065"/>
                    <a:pt x="1316585" y="361177"/>
                  </a:cubicBezTo>
                  <a:cubicBezTo>
                    <a:pt x="1183567" y="524289"/>
                    <a:pt x="924328" y="838863"/>
                    <a:pt x="704897" y="978674"/>
                  </a:cubicBezTo>
                  <a:cubicBezTo>
                    <a:pt x="485466" y="1118485"/>
                    <a:pt x="0" y="1200041"/>
                    <a:pt x="0" y="1200041"/>
                  </a:cubicBezTo>
                </a:path>
              </a:pathLst>
            </a:cu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3858732" y="1336030"/>
            <a:ext cx="919192" cy="1446245"/>
            <a:chOff x="3763347" y="1778000"/>
            <a:chExt cx="919192" cy="1446245"/>
          </a:xfrm>
          <a:effectLst>
            <a:glow rad="25400">
              <a:schemeClr val="tx1"/>
            </a:glow>
          </a:effectLst>
        </p:grpSpPr>
        <p:sp>
          <p:nvSpPr>
            <p:cNvPr id="93" name="Freeform 92"/>
            <p:cNvSpPr/>
            <p:nvPr/>
          </p:nvSpPr>
          <p:spPr>
            <a:xfrm>
              <a:off x="3763347" y="1778000"/>
              <a:ext cx="876041" cy="1446245"/>
            </a:xfrm>
            <a:custGeom>
              <a:avLst/>
              <a:gdLst>
                <a:gd name="connsiteX0" fmla="*/ 0 w 876041"/>
                <a:gd name="connsiteY0" fmla="*/ 0 h 1446245"/>
                <a:gd name="connsiteX1" fmla="*/ 264367 w 876041"/>
                <a:gd name="connsiteY1" fmla="*/ 305837 h 1446245"/>
                <a:gd name="connsiteX2" fmla="*/ 876041 w 876041"/>
                <a:gd name="connsiteY2" fmla="*/ 1446245 h 144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6041" h="1446245">
                  <a:moveTo>
                    <a:pt x="0" y="0"/>
                  </a:moveTo>
                  <a:cubicBezTo>
                    <a:pt x="59180" y="32398"/>
                    <a:pt x="118360" y="64796"/>
                    <a:pt x="264367" y="305837"/>
                  </a:cubicBezTo>
                  <a:cubicBezTo>
                    <a:pt x="410374" y="546878"/>
                    <a:pt x="876041" y="1446245"/>
                    <a:pt x="876041" y="1446245"/>
                  </a:cubicBezTo>
                </a:path>
              </a:pathLst>
            </a:custGeom>
            <a:ln>
              <a:solidFill>
                <a:srgbClr val="8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Chord 93"/>
            <p:cNvSpPr/>
            <p:nvPr/>
          </p:nvSpPr>
          <p:spPr>
            <a:xfrm rot="11702110">
              <a:off x="4004257" y="2114375"/>
              <a:ext cx="218914" cy="203532"/>
            </a:xfrm>
            <a:prstGeom prst="chord">
              <a:avLst>
                <a:gd name="adj1" fmla="val 2700000"/>
                <a:gd name="adj2" fmla="val 13666275"/>
              </a:avLst>
            </a:prstGeom>
            <a:solidFill>
              <a:srgbClr val="8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Isosceles Triangle 96"/>
            <p:cNvSpPr/>
            <p:nvPr/>
          </p:nvSpPr>
          <p:spPr>
            <a:xfrm rot="3433186">
              <a:off x="4237095" y="2415698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8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Isosceles Triangle 97"/>
            <p:cNvSpPr/>
            <p:nvPr/>
          </p:nvSpPr>
          <p:spPr>
            <a:xfrm rot="3433186">
              <a:off x="3923165" y="1868300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8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Chord 101"/>
            <p:cNvSpPr/>
            <p:nvPr/>
          </p:nvSpPr>
          <p:spPr>
            <a:xfrm rot="11702110">
              <a:off x="4311113" y="2690383"/>
              <a:ext cx="218914" cy="203532"/>
            </a:xfrm>
            <a:prstGeom prst="chord">
              <a:avLst>
                <a:gd name="adj1" fmla="val 2700000"/>
                <a:gd name="adj2" fmla="val 13666275"/>
              </a:avLst>
            </a:prstGeom>
            <a:solidFill>
              <a:srgbClr val="8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Isosceles Triangle 103"/>
            <p:cNvSpPr/>
            <p:nvPr/>
          </p:nvSpPr>
          <p:spPr>
            <a:xfrm rot="3433186">
              <a:off x="4534616" y="2974839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8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2372751" y="1371448"/>
            <a:ext cx="1204819" cy="509951"/>
            <a:chOff x="2287526" y="1782938"/>
            <a:chExt cx="1204819" cy="509951"/>
          </a:xfrm>
          <a:effectLst>
            <a:glow rad="25400">
              <a:schemeClr val="tx1"/>
            </a:glow>
          </a:effectLst>
        </p:grpSpPr>
        <p:sp>
          <p:nvSpPr>
            <p:cNvPr id="111" name="Freeform 110"/>
            <p:cNvSpPr/>
            <p:nvPr/>
          </p:nvSpPr>
          <p:spPr>
            <a:xfrm>
              <a:off x="2287526" y="1782938"/>
              <a:ext cx="1204819" cy="407063"/>
            </a:xfrm>
            <a:custGeom>
              <a:avLst/>
              <a:gdLst>
                <a:gd name="connsiteX0" fmla="*/ 1204819 w 1204819"/>
                <a:gd name="connsiteY0" fmla="*/ 0 h 407063"/>
                <a:gd name="connsiteX1" fmla="*/ 602409 w 1204819"/>
                <a:gd name="connsiteY1" fmla="*/ 301226 h 407063"/>
                <a:gd name="connsiteX2" fmla="*/ 0 w 1204819"/>
                <a:gd name="connsiteY2" fmla="*/ 407063 h 407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4819" h="407063">
                  <a:moveTo>
                    <a:pt x="1204819" y="0"/>
                  </a:moveTo>
                  <a:cubicBezTo>
                    <a:pt x="1004015" y="116691"/>
                    <a:pt x="803212" y="233382"/>
                    <a:pt x="602409" y="301226"/>
                  </a:cubicBezTo>
                  <a:cubicBezTo>
                    <a:pt x="401606" y="369070"/>
                    <a:pt x="0" y="407063"/>
                    <a:pt x="0" y="407063"/>
                  </a:cubicBezTo>
                </a:path>
              </a:pathLst>
            </a:cu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Isosceles Triangle 111"/>
            <p:cNvSpPr/>
            <p:nvPr/>
          </p:nvSpPr>
          <p:spPr>
            <a:xfrm rot="9031450">
              <a:off x="3295230" y="1858371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Isosceles Triangle 112"/>
            <p:cNvSpPr/>
            <p:nvPr/>
          </p:nvSpPr>
          <p:spPr>
            <a:xfrm rot="9225103">
              <a:off x="3060289" y="1988852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Isosceles Triangle 113"/>
            <p:cNvSpPr/>
            <p:nvPr/>
          </p:nvSpPr>
          <p:spPr>
            <a:xfrm rot="9726843">
              <a:off x="2792147" y="2095742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Isosceles Triangle 114"/>
            <p:cNvSpPr/>
            <p:nvPr/>
          </p:nvSpPr>
          <p:spPr>
            <a:xfrm rot="10093237">
              <a:off x="2450223" y="2165760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" name="Rectangle 102"/>
          <p:cNvSpPr/>
          <p:nvPr/>
        </p:nvSpPr>
        <p:spPr>
          <a:xfrm>
            <a:off x="4744849" y="2612743"/>
            <a:ext cx="585787" cy="574119"/>
          </a:xfrm>
          <a:prstGeom prst="rect">
            <a:avLst/>
          </a:prstGeom>
          <a:solidFill>
            <a:schemeClr val="bg1">
              <a:alpha val="50000"/>
            </a:schemeClr>
          </a:solidFill>
          <a:ln w="19050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TextBox 116"/>
          <p:cNvSpPr txBox="1"/>
          <p:nvPr/>
        </p:nvSpPr>
        <p:spPr>
          <a:xfrm>
            <a:off x="2904182" y="4866776"/>
            <a:ext cx="1330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val="008000"/>
                </a:solidFill>
                <a:latin typeface="Arial Black"/>
                <a:cs typeface="Arial Black"/>
              </a:rPr>
              <a:t>PW &gt; 50mm</a:t>
            </a:r>
            <a:endParaRPr lang="en-US" sz="1400" b="1" baseline="-25000" dirty="0">
              <a:ln>
                <a:solidFill>
                  <a:schemeClr val="tx1">
                    <a:alpha val="50000"/>
                  </a:schemeClr>
                </a:solidFill>
              </a:ln>
              <a:solidFill>
                <a:srgbClr val="008000"/>
              </a:solidFill>
              <a:latin typeface="Arial Black"/>
              <a:cs typeface="Arial Black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5320560" y="3207590"/>
            <a:ext cx="3089587" cy="3508357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4734773" y="2613629"/>
            <a:ext cx="585787" cy="574119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/>
          <p:cNvCxnSpPr/>
          <p:nvPr/>
        </p:nvCxnSpPr>
        <p:spPr>
          <a:xfrm>
            <a:off x="5320560" y="2613629"/>
            <a:ext cx="3049925" cy="775881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721366" y="3187748"/>
            <a:ext cx="329306" cy="3508357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734773" y="2613629"/>
            <a:ext cx="347513" cy="839925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/>
        </p:nvSpPr>
        <p:spPr>
          <a:xfrm>
            <a:off x="457200" y="-10949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Summary Schematic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4"/>
          <a:srcRect l="93965" t="27025" r="-341" b="46440"/>
          <a:stretch/>
        </p:blipFill>
        <p:spPr>
          <a:xfrm>
            <a:off x="8127388" y="955801"/>
            <a:ext cx="816783" cy="2037614"/>
          </a:xfrm>
          <a:prstGeom prst="rect">
            <a:avLst/>
          </a:prstGeom>
        </p:spPr>
      </p:pic>
      <p:grpSp>
        <p:nvGrpSpPr>
          <p:cNvPr id="105" name="Group 104"/>
          <p:cNvGrpSpPr/>
          <p:nvPr/>
        </p:nvGrpSpPr>
        <p:grpSpPr>
          <a:xfrm>
            <a:off x="5010032" y="2955783"/>
            <a:ext cx="812800" cy="334657"/>
            <a:chOff x="4924807" y="3367273"/>
            <a:chExt cx="812800" cy="334657"/>
          </a:xfrm>
          <a:effectLst>
            <a:glow rad="25400">
              <a:schemeClr val="tx1"/>
            </a:glow>
          </a:effectLst>
        </p:grpSpPr>
        <p:sp>
          <p:nvSpPr>
            <p:cNvPr id="107" name="Chord 106"/>
            <p:cNvSpPr/>
            <p:nvPr/>
          </p:nvSpPr>
          <p:spPr>
            <a:xfrm rot="9739355">
              <a:off x="5130925" y="3367273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Freeform 107"/>
            <p:cNvSpPr/>
            <p:nvPr/>
          </p:nvSpPr>
          <p:spPr>
            <a:xfrm>
              <a:off x="4924807" y="3404905"/>
              <a:ext cx="812800" cy="297025"/>
            </a:xfrm>
            <a:custGeom>
              <a:avLst/>
              <a:gdLst>
                <a:gd name="connsiteX0" fmla="*/ 0 w 812800"/>
                <a:gd name="connsiteY0" fmla="*/ 2385 h 297025"/>
                <a:gd name="connsiteX1" fmla="*/ 274320 w 812800"/>
                <a:gd name="connsiteY1" fmla="*/ 43025 h 297025"/>
                <a:gd name="connsiteX2" fmla="*/ 812800 w 812800"/>
                <a:gd name="connsiteY2" fmla="*/ 297025 h 297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2800" h="297025">
                  <a:moveTo>
                    <a:pt x="0" y="2385"/>
                  </a:moveTo>
                  <a:cubicBezTo>
                    <a:pt x="69426" y="-1849"/>
                    <a:pt x="138853" y="-6082"/>
                    <a:pt x="274320" y="43025"/>
                  </a:cubicBezTo>
                  <a:cubicBezTo>
                    <a:pt x="409787" y="92132"/>
                    <a:pt x="611293" y="194578"/>
                    <a:pt x="812800" y="297025"/>
                  </a:cubicBezTo>
                </a:path>
              </a:pathLst>
            </a:cu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Chord 108"/>
            <p:cNvSpPr/>
            <p:nvPr/>
          </p:nvSpPr>
          <p:spPr>
            <a:xfrm rot="9739355">
              <a:off x="5418516" y="3497331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6" name="TextBox 115"/>
          <p:cNvSpPr txBox="1"/>
          <p:nvPr/>
        </p:nvSpPr>
        <p:spPr>
          <a:xfrm>
            <a:off x="4671917" y="2613629"/>
            <a:ext cx="37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L</a:t>
            </a:r>
            <a:endParaRPr lang="en-US" sz="36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43793" y="5589075"/>
            <a:ext cx="4966239" cy="1277273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Arial"/>
                <a:cs typeface="Arial"/>
              </a:rPr>
              <a:t>Main:</a:t>
            </a:r>
            <a:r>
              <a:rPr lang="en-US" sz="1100" dirty="0" smtClean="0">
                <a:latin typeface="Arial"/>
                <a:cs typeface="Arial"/>
              </a:rPr>
              <a:t> 500-hPa geopotential height (black contours, every 6 </a:t>
            </a:r>
            <a:r>
              <a:rPr lang="en-US" sz="1100" dirty="0" smtClean="0">
                <a:latin typeface="Arial"/>
                <a:cs typeface="Arial"/>
              </a:rPr>
              <a:t>dam</a:t>
            </a:r>
            <a:r>
              <a:rPr lang="en-US" sz="1100" dirty="0" smtClean="0">
                <a:latin typeface="Arial"/>
                <a:cs typeface="Arial"/>
              </a:rPr>
              <a:t>),             mean </a:t>
            </a:r>
            <a:r>
              <a:rPr lang="en-US" sz="1100" dirty="0">
                <a:latin typeface="Arial"/>
                <a:cs typeface="Arial"/>
              </a:rPr>
              <a:t>sea level pressure (brown contours, every 2 hPa</a:t>
            </a:r>
            <a:r>
              <a:rPr lang="en-US" sz="1100" dirty="0" smtClean="0">
                <a:latin typeface="Arial"/>
                <a:cs typeface="Arial"/>
              </a:rPr>
              <a:t>),                                    precipitable </a:t>
            </a:r>
            <a:r>
              <a:rPr lang="en-US" sz="1100" dirty="0">
                <a:latin typeface="Arial"/>
                <a:cs typeface="Arial"/>
              </a:rPr>
              <a:t>water (shaded, mm)</a:t>
            </a:r>
          </a:p>
          <a:p>
            <a:r>
              <a:rPr lang="en-US" sz="1100" b="1" dirty="0">
                <a:latin typeface="Arial"/>
                <a:cs typeface="Arial"/>
              </a:rPr>
              <a:t>Inset: </a:t>
            </a:r>
            <a:r>
              <a:rPr lang="en-US" sz="1100" dirty="0">
                <a:latin typeface="Arial"/>
                <a:cs typeface="Arial"/>
              </a:rPr>
              <a:t>900-hPa temperature (colored contours, from 17-19</a:t>
            </a:r>
            <a:r>
              <a:rPr lang="en-US" sz="1100" baseline="30000" dirty="0">
                <a:latin typeface="Arial"/>
                <a:cs typeface="Arial"/>
              </a:rPr>
              <a:t>o</a:t>
            </a:r>
            <a:r>
              <a:rPr lang="en-US" sz="1100" dirty="0">
                <a:latin typeface="Arial"/>
                <a:cs typeface="Arial"/>
              </a:rPr>
              <a:t>C)</a:t>
            </a:r>
            <a:endParaRPr lang="en-US" sz="1100" baseline="30000" dirty="0">
              <a:latin typeface="Arial"/>
              <a:cs typeface="Arial"/>
            </a:endParaRPr>
          </a:p>
          <a:p>
            <a:r>
              <a:rPr lang="en-US" sz="1100" dirty="0" smtClean="0">
                <a:latin typeface="Arial"/>
                <a:cs typeface="Arial"/>
              </a:rPr>
              <a:t>1000 </a:t>
            </a:r>
            <a:r>
              <a:rPr lang="en-US" sz="1100" dirty="0">
                <a:latin typeface="Arial"/>
                <a:cs typeface="Arial"/>
              </a:rPr>
              <a:t>– 850-hPa integrated vapor transport (vectors, kg s</a:t>
            </a:r>
            <a:r>
              <a:rPr lang="en-US" sz="1100" baseline="30000" dirty="0">
                <a:latin typeface="Arial"/>
                <a:cs typeface="Arial"/>
              </a:rPr>
              <a:t>-1 </a:t>
            </a:r>
            <a:r>
              <a:rPr lang="en-US" sz="1100" dirty="0">
                <a:latin typeface="Arial"/>
                <a:cs typeface="Arial"/>
              </a:rPr>
              <a:t>m</a:t>
            </a:r>
            <a:r>
              <a:rPr lang="en-US" sz="1100" baseline="30000" dirty="0">
                <a:latin typeface="Arial"/>
                <a:cs typeface="Arial"/>
              </a:rPr>
              <a:t>-1</a:t>
            </a:r>
            <a:r>
              <a:rPr lang="en-US" sz="1100" dirty="0" smtClean="0">
                <a:latin typeface="Arial"/>
                <a:cs typeface="Arial"/>
              </a:rPr>
              <a:t>)</a:t>
            </a:r>
          </a:p>
          <a:p>
            <a:r>
              <a:rPr lang="en-US" sz="1100" dirty="0">
                <a:latin typeface="Arial"/>
                <a:cs typeface="Arial"/>
              </a:rPr>
              <a:t>1000 – 850-hPa layer mean frontogenesis (black contours, starting at 30 K 100 km</a:t>
            </a:r>
            <a:r>
              <a:rPr lang="en-US" sz="1100" baseline="30000" dirty="0">
                <a:latin typeface="Arial"/>
                <a:cs typeface="Arial"/>
              </a:rPr>
              <a:t>-1</a:t>
            </a:r>
            <a:r>
              <a:rPr lang="en-US" sz="1100" dirty="0">
                <a:latin typeface="Arial"/>
                <a:cs typeface="Arial"/>
              </a:rPr>
              <a:t> 3h</a:t>
            </a:r>
            <a:r>
              <a:rPr lang="en-US" sz="1100" baseline="30000" dirty="0">
                <a:latin typeface="Arial"/>
                <a:cs typeface="Arial"/>
              </a:rPr>
              <a:t>-1</a:t>
            </a:r>
            <a:r>
              <a:rPr lang="en-US" sz="1100" dirty="0" smtClean="0">
                <a:latin typeface="Arial"/>
                <a:cs typeface="Arial"/>
              </a:rPr>
              <a:t>) </a:t>
            </a:r>
            <a:endParaRPr lang="en-US" sz="1100" dirty="0" smtClean="0">
              <a:latin typeface="Arial"/>
              <a:cs typeface="Arial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5235232" y="3703242"/>
            <a:ext cx="3135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glow rad="101600">
                    <a:schemeClr val="bg1"/>
                  </a:glow>
                </a:effectLst>
              </a:rPr>
              <a:t>Coastal Temperature Gradient</a:t>
            </a:r>
            <a:endParaRPr lang="en-US" b="1" dirty="0">
              <a:effectLst>
                <a:glow rad="101600">
                  <a:schemeClr val="bg1"/>
                </a:glo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1874" b="5892"/>
          <a:stretch/>
        </p:blipFill>
        <p:spPr>
          <a:xfrm>
            <a:off x="5070210" y="3411082"/>
            <a:ext cx="3335215" cy="331780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29" name="Picture 128"/>
          <p:cNvPicPr>
            <a:picLocks noChangeAspect="1"/>
          </p:cNvPicPr>
          <p:nvPr/>
        </p:nvPicPr>
        <p:blipFill rotWithShape="1">
          <a:blip r:embed="rId6"/>
          <a:srcRect l="12076" b="5733"/>
          <a:stretch/>
        </p:blipFill>
        <p:spPr>
          <a:xfrm>
            <a:off x="5077423" y="3408689"/>
            <a:ext cx="3327572" cy="33234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12243" b="5690"/>
          <a:stretch/>
        </p:blipFill>
        <p:spPr>
          <a:xfrm>
            <a:off x="5082622" y="3411082"/>
            <a:ext cx="3321252" cy="33249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12171" b="5712"/>
          <a:stretch/>
        </p:blipFill>
        <p:spPr>
          <a:xfrm>
            <a:off x="5077423" y="3412242"/>
            <a:ext cx="3323976" cy="3324142"/>
          </a:xfrm>
          <a:prstGeom prst="rect">
            <a:avLst/>
          </a:prstGeom>
        </p:spPr>
      </p:pic>
      <p:sp>
        <p:nvSpPr>
          <p:cNvPr id="125" name="TextBox 124"/>
          <p:cNvSpPr txBox="1"/>
          <p:nvPr/>
        </p:nvSpPr>
        <p:spPr>
          <a:xfrm>
            <a:off x="5312631" y="4762912"/>
            <a:ext cx="552181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  <a:effectLst>
                  <a:glow rad="63500">
                    <a:schemeClr val="bg1"/>
                  </a:glow>
                </a:effectLst>
              </a:rPr>
              <a:t>17</a:t>
            </a:r>
            <a:r>
              <a:rPr lang="en-US" sz="1200" b="1" baseline="30000" dirty="0" smtClean="0">
                <a:solidFill>
                  <a:srgbClr val="0000FF"/>
                </a:solidFill>
                <a:effectLst>
                  <a:glow rad="63500">
                    <a:schemeClr val="bg1"/>
                  </a:glow>
                </a:effectLst>
              </a:rPr>
              <a:t>o</a:t>
            </a:r>
            <a:r>
              <a:rPr lang="en-US" sz="1200" b="1" dirty="0" smtClean="0">
                <a:solidFill>
                  <a:srgbClr val="0000FF"/>
                </a:solidFill>
                <a:effectLst>
                  <a:glow rad="63500">
                    <a:schemeClr val="bg1"/>
                  </a:glow>
                </a:effectLst>
              </a:rPr>
              <a:t>C</a:t>
            </a:r>
            <a:endParaRPr lang="en-US" sz="1200" b="1" baseline="30000" dirty="0">
              <a:solidFill>
                <a:srgbClr val="0000FF"/>
              </a:solidFill>
              <a:effectLst>
                <a:glow rad="63500">
                  <a:schemeClr val="bg1"/>
                </a:glow>
              </a:effectLst>
              <a:latin typeface="Arial Black"/>
              <a:cs typeface="Arial Black"/>
            </a:endParaRPr>
          </a:p>
        </p:txBody>
      </p:sp>
      <p:sp>
        <p:nvSpPr>
          <p:cNvPr id="124" name="TextBox 123"/>
          <p:cNvSpPr txBox="1"/>
          <p:nvPr/>
        </p:nvSpPr>
        <p:spPr>
          <a:xfrm rot="19782457">
            <a:off x="5201916" y="5161357"/>
            <a:ext cx="552181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8000"/>
                </a:solidFill>
                <a:effectLst>
                  <a:glow rad="101600">
                    <a:schemeClr val="bg1"/>
                  </a:glow>
                </a:effectLst>
              </a:rPr>
              <a:t>18</a:t>
            </a:r>
            <a:r>
              <a:rPr lang="en-US" sz="1200" b="1" baseline="30000" dirty="0" smtClean="0">
                <a:solidFill>
                  <a:srgbClr val="FF8000"/>
                </a:solidFill>
                <a:effectLst>
                  <a:glow rad="101600">
                    <a:schemeClr val="bg1"/>
                  </a:glow>
                </a:effectLst>
              </a:rPr>
              <a:t>o</a:t>
            </a:r>
            <a:r>
              <a:rPr lang="en-US" sz="1200" b="1" dirty="0" smtClean="0">
                <a:solidFill>
                  <a:srgbClr val="FF8000"/>
                </a:solidFill>
                <a:effectLst>
                  <a:glow rad="101600">
                    <a:schemeClr val="bg1"/>
                  </a:glow>
                </a:effectLst>
              </a:rPr>
              <a:t>C</a:t>
            </a:r>
            <a:endParaRPr lang="en-US" sz="1200" b="1" baseline="30000" dirty="0">
              <a:solidFill>
                <a:srgbClr val="FF8000"/>
              </a:solidFill>
              <a:effectLst>
                <a:glow rad="101600">
                  <a:schemeClr val="bg1"/>
                </a:glow>
              </a:effectLst>
              <a:latin typeface="Arial Black"/>
              <a:cs typeface="Arial Black"/>
            </a:endParaRPr>
          </a:p>
        </p:txBody>
      </p:sp>
      <p:sp>
        <p:nvSpPr>
          <p:cNvPr id="126" name="TextBox 125"/>
          <p:cNvSpPr txBox="1"/>
          <p:nvPr/>
        </p:nvSpPr>
        <p:spPr>
          <a:xfrm rot="2749916">
            <a:off x="5620206" y="5518354"/>
            <a:ext cx="552181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</a:rPr>
              <a:t>19</a:t>
            </a:r>
            <a:r>
              <a:rPr lang="en-US" sz="1200" b="1" baseline="30000" dirty="0" smtClean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</a:rPr>
              <a:t>o</a:t>
            </a:r>
            <a:r>
              <a:rPr lang="en-US" sz="1200" b="1" dirty="0" smtClean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</a:rPr>
              <a:t>C</a:t>
            </a:r>
            <a:endParaRPr lang="en-US" sz="1200" b="1" baseline="30000" dirty="0">
              <a:solidFill>
                <a:srgbClr val="FF0000"/>
              </a:solidFill>
              <a:effectLst>
                <a:glow rad="101600">
                  <a:schemeClr val="bg1"/>
                </a:glow>
              </a:effectLst>
              <a:latin typeface="Arial Black"/>
              <a:cs typeface="Arial Black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5167108" y="3485741"/>
            <a:ext cx="3180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glow rad="101600">
                    <a:schemeClr val="bg1"/>
                  </a:glow>
                </a:effectLst>
              </a:rPr>
              <a:t>Heavy Training Precipitation Along Coastal Frontal Boundary</a:t>
            </a:r>
            <a:endParaRPr lang="en-US" b="1" dirty="0">
              <a:effectLst>
                <a:glow rad="101600">
                  <a:schemeClr val="bg1"/>
                </a:glow>
              </a:effectLst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009778" y="5174553"/>
            <a:ext cx="37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L</a:t>
            </a:r>
            <a:endParaRPr lang="en-US" sz="36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6338311" y="5617456"/>
            <a:ext cx="1701496" cy="793618"/>
            <a:chOff x="5856599" y="5617456"/>
            <a:chExt cx="1701496" cy="793618"/>
          </a:xfrm>
          <a:effectLst>
            <a:glow rad="25400">
              <a:schemeClr val="tx1"/>
            </a:glow>
          </a:effectLst>
        </p:grpSpPr>
        <p:sp>
          <p:nvSpPr>
            <p:cNvPr id="50" name="Freeform 49"/>
            <p:cNvSpPr/>
            <p:nvPr/>
          </p:nvSpPr>
          <p:spPr>
            <a:xfrm>
              <a:off x="5856599" y="5622019"/>
              <a:ext cx="1701496" cy="789055"/>
            </a:xfrm>
            <a:custGeom>
              <a:avLst/>
              <a:gdLst>
                <a:gd name="connsiteX0" fmla="*/ 0 w 1701496"/>
                <a:gd name="connsiteY0" fmla="*/ 0 h 789055"/>
                <a:gd name="connsiteX1" fmla="*/ 320571 w 1701496"/>
                <a:gd name="connsiteY1" fmla="*/ 98632 h 789055"/>
                <a:gd name="connsiteX2" fmla="*/ 739781 w 1701496"/>
                <a:gd name="connsiteY2" fmla="*/ 308225 h 789055"/>
                <a:gd name="connsiteX3" fmla="*/ 1122001 w 1701496"/>
                <a:gd name="connsiteY3" fmla="*/ 456172 h 789055"/>
                <a:gd name="connsiteX4" fmla="*/ 1701496 w 1701496"/>
                <a:gd name="connsiteY4" fmla="*/ 789055 h 789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1496" h="789055">
                  <a:moveTo>
                    <a:pt x="0" y="0"/>
                  </a:moveTo>
                  <a:cubicBezTo>
                    <a:pt x="98637" y="23630"/>
                    <a:pt x="197274" y="47261"/>
                    <a:pt x="320571" y="98632"/>
                  </a:cubicBezTo>
                  <a:cubicBezTo>
                    <a:pt x="443868" y="150003"/>
                    <a:pt x="606209" y="248635"/>
                    <a:pt x="739781" y="308225"/>
                  </a:cubicBezTo>
                  <a:cubicBezTo>
                    <a:pt x="873353" y="367815"/>
                    <a:pt x="961715" y="376034"/>
                    <a:pt x="1122001" y="456172"/>
                  </a:cubicBezTo>
                  <a:cubicBezTo>
                    <a:pt x="1282287" y="536310"/>
                    <a:pt x="1701496" y="789055"/>
                    <a:pt x="1701496" y="789055"/>
                  </a:cubicBezTo>
                </a:path>
              </a:pathLst>
            </a:cu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Chord 50"/>
            <p:cNvSpPr/>
            <p:nvPr/>
          </p:nvSpPr>
          <p:spPr>
            <a:xfrm rot="9739355">
              <a:off x="6042659" y="5617456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Chord 51"/>
            <p:cNvSpPr/>
            <p:nvPr/>
          </p:nvSpPr>
          <p:spPr>
            <a:xfrm rot="9739355">
              <a:off x="6472576" y="5827915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Chord 52"/>
            <p:cNvSpPr/>
            <p:nvPr/>
          </p:nvSpPr>
          <p:spPr>
            <a:xfrm rot="9739355">
              <a:off x="6863162" y="5983040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Chord 53"/>
            <p:cNvSpPr/>
            <p:nvPr/>
          </p:nvSpPr>
          <p:spPr>
            <a:xfrm rot="10003048">
              <a:off x="7244793" y="6193403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5862690" y="5747735"/>
            <a:ext cx="428489" cy="895539"/>
            <a:chOff x="5380978" y="5747735"/>
            <a:chExt cx="428489" cy="895539"/>
          </a:xfrm>
          <a:effectLst>
            <a:glow rad="25400">
              <a:schemeClr val="tx1"/>
            </a:glow>
          </a:effectLst>
        </p:grpSpPr>
        <p:sp>
          <p:nvSpPr>
            <p:cNvPr id="56" name="Freeform 55"/>
            <p:cNvSpPr/>
            <p:nvPr/>
          </p:nvSpPr>
          <p:spPr>
            <a:xfrm>
              <a:off x="5380978" y="5747735"/>
              <a:ext cx="341908" cy="895539"/>
            </a:xfrm>
            <a:custGeom>
              <a:avLst/>
              <a:gdLst>
                <a:gd name="connsiteX0" fmla="*/ 341908 w 341908"/>
                <a:gd name="connsiteY0" fmla="*/ 0 h 895539"/>
                <a:gd name="connsiteX1" fmla="*/ 268642 w 341908"/>
                <a:gd name="connsiteY1" fmla="*/ 341933 h 895539"/>
                <a:gd name="connsiteX2" fmla="*/ 0 w 341908"/>
                <a:gd name="connsiteY2" fmla="*/ 895539 h 89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1908" h="895539">
                  <a:moveTo>
                    <a:pt x="341908" y="0"/>
                  </a:moveTo>
                  <a:cubicBezTo>
                    <a:pt x="333767" y="96338"/>
                    <a:pt x="325627" y="192676"/>
                    <a:pt x="268642" y="341933"/>
                  </a:cubicBezTo>
                  <a:cubicBezTo>
                    <a:pt x="211657" y="491190"/>
                    <a:pt x="105828" y="693364"/>
                    <a:pt x="0" y="895539"/>
                  </a:cubicBezTo>
                </a:path>
              </a:pathLst>
            </a:cu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Isosceles Triangle 56"/>
            <p:cNvSpPr/>
            <p:nvPr/>
          </p:nvSpPr>
          <p:spPr>
            <a:xfrm rot="7318650">
              <a:off x="5437152" y="6446654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Isosceles Triangle 57"/>
            <p:cNvSpPr/>
            <p:nvPr/>
          </p:nvSpPr>
          <p:spPr>
            <a:xfrm rot="6845725">
              <a:off x="5565244" y="6202228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Isosceles Triangle 58"/>
            <p:cNvSpPr/>
            <p:nvPr/>
          </p:nvSpPr>
          <p:spPr>
            <a:xfrm rot="6276038">
              <a:off x="5661544" y="5935904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0" name="Straight Arrow Connector 59"/>
          <p:cNvCxnSpPr/>
          <p:nvPr/>
        </p:nvCxnSpPr>
        <p:spPr>
          <a:xfrm flipH="1" flipV="1">
            <a:off x="7043379" y="5479052"/>
            <a:ext cx="562374" cy="405132"/>
          </a:xfrm>
          <a:prstGeom prst="straightConnector1">
            <a:avLst/>
          </a:prstGeom>
          <a:ln w="50800">
            <a:solidFill>
              <a:srgbClr val="FF6600"/>
            </a:solidFill>
            <a:tailEnd type="triangle"/>
          </a:ln>
          <a:effectLst>
            <a:glow rad="254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7366523" y="5104793"/>
            <a:ext cx="1148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US" sz="1600" b="1" baseline="-25000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/>
                <a:cs typeface="Arial Black"/>
              </a:rPr>
              <a:t>1000-850</a:t>
            </a:r>
          </a:p>
          <a:p>
            <a:r>
              <a:rPr lang="en-US" sz="12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/>
                <a:cs typeface="Arial Black"/>
              </a:rPr>
              <a:t>&gt; 20 m s</a:t>
            </a:r>
            <a:r>
              <a:rPr lang="en-US" sz="1200" b="1" baseline="30000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/>
                <a:cs typeface="Arial Black"/>
              </a:rPr>
              <a:t>-1</a:t>
            </a:r>
            <a:endParaRPr lang="en-US" sz="1200" b="1" baseline="30000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Arial Black"/>
              <a:cs typeface="Arial Black"/>
            </a:endParaRPr>
          </a:p>
        </p:txBody>
      </p:sp>
      <p:sp>
        <p:nvSpPr>
          <p:cNvPr id="62" name="Freeform 61"/>
          <p:cNvSpPr/>
          <p:nvPr/>
        </p:nvSpPr>
        <p:spPr>
          <a:xfrm rot="248725">
            <a:off x="6390518" y="4966541"/>
            <a:ext cx="1155820" cy="664475"/>
          </a:xfrm>
          <a:custGeom>
            <a:avLst/>
            <a:gdLst>
              <a:gd name="connsiteX0" fmla="*/ 0 w 1227167"/>
              <a:gd name="connsiteY0" fmla="*/ 613564 h 613564"/>
              <a:gd name="connsiteX1" fmla="*/ 449486 w 1227167"/>
              <a:gd name="connsiteY1" fmla="*/ 399530 h 613564"/>
              <a:gd name="connsiteX2" fmla="*/ 984587 w 1227167"/>
              <a:gd name="connsiteY2" fmla="*/ 85614 h 613564"/>
              <a:gd name="connsiteX3" fmla="*/ 1227167 w 1227167"/>
              <a:gd name="connsiteY3" fmla="*/ 0 h 613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7167" h="613564">
                <a:moveTo>
                  <a:pt x="0" y="613564"/>
                </a:moveTo>
                <a:cubicBezTo>
                  <a:pt x="142694" y="550543"/>
                  <a:pt x="285388" y="487522"/>
                  <a:pt x="449486" y="399530"/>
                </a:cubicBezTo>
                <a:cubicBezTo>
                  <a:pt x="613584" y="311538"/>
                  <a:pt x="854973" y="152202"/>
                  <a:pt x="984587" y="85614"/>
                </a:cubicBezTo>
                <a:cubicBezTo>
                  <a:pt x="1114201" y="19026"/>
                  <a:pt x="1227167" y="0"/>
                  <a:pt x="1227167" y="0"/>
                </a:cubicBezTo>
              </a:path>
            </a:pathLst>
          </a:custGeom>
          <a:ln>
            <a:solidFill>
              <a:srgbClr val="FF0000"/>
            </a:solidFill>
            <a:prstDash val="dash"/>
          </a:ln>
          <a:effectLst>
            <a:glow rad="25400">
              <a:schemeClr val="tx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 rot="20185872">
            <a:off x="7469140" y="4643459"/>
            <a:ext cx="711102" cy="369332"/>
          </a:xfrm>
          <a:prstGeom prst="rect">
            <a:avLst/>
          </a:prstGeom>
          <a:noFill/>
          <a:effectLst>
            <a:outerShdw blurRad="50800" dist="12700" dir="2700000" algn="tl" rotWithShape="0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r="2700000" algn="tl" rotWithShape="0">
                    <a:srgbClr val="000000"/>
                  </a:outerShdw>
                </a:effectLst>
              </a:rPr>
              <a:t>C</a:t>
            </a:r>
            <a:r>
              <a:rPr lang="en-US" b="1" baseline="-25000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r="2700000" algn="tl" rotWithShape="0">
                    <a:srgbClr val="000000"/>
                  </a:outerShdw>
                </a:effectLst>
                <a:latin typeface="Arial Black"/>
                <a:cs typeface="Arial Black"/>
              </a:rPr>
              <a:t>front</a:t>
            </a:r>
            <a:endParaRPr lang="en-US" b="1" baseline="-25000" dirty="0">
              <a:ln>
                <a:solidFill>
                  <a:schemeClr val="tx1">
                    <a:alpha val="50000"/>
                  </a:schemeClr>
                </a:solidFill>
              </a:ln>
              <a:solidFill>
                <a:srgbClr val="FF0000"/>
              </a:solidFill>
              <a:effectLst>
                <a:outerShdw blurRad="50800" dir="2700000" algn="tl" rotWithShape="0">
                  <a:srgbClr val="000000"/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64" name="TextBox 63"/>
          <p:cNvSpPr txBox="1"/>
          <p:nvPr/>
        </p:nvSpPr>
        <p:spPr>
          <a:xfrm rot="19715251">
            <a:off x="6168730" y="5089934"/>
            <a:ext cx="552554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val="FFFF00"/>
                </a:solidFill>
                <a:effectLst>
                  <a:glow rad="25400">
                    <a:schemeClr val="tx1">
                      <a:alpha val="75000"/>
                    </a:schemeClr>
                  </a:glow>
                </a:effectLst>
              </a:rPr>
              <a:t>F</a:t>
            </a:r>
            <a:r>
              <a:rPr lang="en-US" sz="1600" b="1" baseline="-25000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val="FFFF00"/>
                </a:solidFill>
                <a:effectLst>
                  <a:glow rad="25400">
                    <a:schemeClr val="tx1">
                      <a:alpha val="75000"/>
                    </a:schemeClr>
                  </a:glow>
                </a:effectLst>
                <a:latin typeface="Arial Black"/>
                <a:cs typeface="Arial Black"/>
              </a:rPr>
              <a:t>gen</a:t>
            </a:r>
            <a:endParaRPr lang="en-US" sz="1600" b="1" baseline="-25000" dirty="0">
              <a:ln>
                <a:solidFill>
                  <a:schemeClr val="tx1">
                    <a:alpha val="50000"/>
                  </a:schemeClr>
                </a:solidFill>
              </a:ln>
              <a:solidFill>
                <a:srgbClr val="FFFF00"/>
              </a:solidFill>
              <a:effectLst>
                <a:glow rad="25400">
                  <a:schemeClr val="tx1">
                    <a:alpha val="75000"/>
                  </a:schemeClr>
                </a:glow>
              </a:effectLst>
              <a:latin typeface="Arial Black"/>
              <a:cs typeface="Arial Black"/>
            </a:endParaRPr>
          </a:p>
        </p:txBody>
      </p:sp>
      <p:sp>
        <p:nvSpPr>
          <p:cNvPr id="68" name="TextBox 67"/>
          <p:cNvSpPr txBox="1"/>
          <p:nvPr/>
        </p:nvSpPr>
        <p:spPr>
          <a:xfrm rot="19891755">
            <a:off x="5812558" y="4866543"/>
            <a:ext cx="10492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3366FF"/>
                </a:solidFill>
                <a:effectLst>
                  <a:glow rad="63500">
                    <a:schemeClr val="bg1"/>
                  </a:glow>
                </a:effectLst>
              </a:rPr>
              <a:t>V</a:t>
            </a:r>
            <a:r>
              <a:rPr lang="en-US" sz="1600" b="1" baseline="-25000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3366FF"/>
                </a:solidFill>
                <a:effectLst>
                  <a:glow rad="63500">
                    <a:schemeClr val="bg1"/>
                  </a:glow>
                </a:effectLst>
              </a:rPr>
              <a:t>sfc</a:t>
            </a:r>
            <a:r>
              <a:rPr lang="en-US" sz="1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3366FF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12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3366FF"/>
                </a:solidFill>
                <a:effectLst>
                  <a:glow rad="63500">
                    <a:schemeClr val="bg1"/>
                  </a:glow>
                </a:effectLst>
              </a:rPr>
              <a:t>&lt; 5 m s</a:t>
            </a:r>
            <a:r>
              <a:rPr lang="en-US" sz="1200" b="1" baseline="30000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3366FF"/>
                </a:solidFill>
                <a:effectLst>
                  <a:glow rad="63500">
                    <a:schemeClr val="bg1"/>
                  </a:glow>
                </a:effectLst>
              </a:rPr>
              <a:t>-1</a:t>
            </a:r>
            <a:endParaRPr lang="en-US" sz="12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3366FF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cxnSp>
        <p:nvCxnSpPr>
          <p:cNvPr id="71" name="Straight Arrow Connector 70"/>
          <p:cNvCxnSpPr/>
          <p:nvPr/>
        </p:nvCxnSpPr>
        <p:spPr>
          <a:xfrm flipH="1">
            <a:off x="6440638" y="5052350"/>
            <a:ext cx="223426" cy="124204"/>
          </a:xfrm>
          <a:prstGeom prst="straightConnector1">
            <a:avLst/>
          </a:prstGeom>
          <a:ln w="25400">
            <a:solidFill>
              <a:srgbClr val="3366FF"/>
            </a:solidFill>
            <a:tailEnd type="triangle"/>
          </a:ln>
          <a:effectLst>
            <a:glow rad="25400">
              <a:schemeClr val="tx1">
                <a:alpha val="7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9"/>
          <a:srcRect l="94941" t="31243" b="42367"/>
          <a:stretch/>
        </p:blipFill>
        <p:spPr>
          <a:xfrm>
            <a:off x="8518838" y="4044156"/>
            <a:ext cx="522340" cy="248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64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89015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Extra Slides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962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WRF Ensemble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715398"/>
            <a:ext cx="91440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Winds</a:t>
            </a:r>
          </a:p>
          <a:p>
            <a:pPr lvl="1"/>
            <a:r>
              <a:rPr lang="en-US" sz="1300" b="1" dirty="0" smtClean="0">
                <a:solidFill>
                  <a:srgbClr val="000090"/>
                </a:solidFill>
              </a:rPr>
              <a:t>10 m wind magnitude (shading, kt), 10 m wind direction (vectors, kt)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89994" y="1757746"/>
            <a:ext cx="353207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9 h Forecast 0900 UTC 13 Aug 2014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325531" y="1757746"/>
            <a:ext cx="14824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Best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683527" y="1757746"/>
            <a:ext cx="143192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Bad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871579" y="4116359"/>
            <a:ext cx="37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L</a:t>
            </a:r>
            <a:endParaRPr lang="en-US" sz="36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58602" y="3738448"/>
            <a:ext cx="37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L</a:t>
            </a:r>
            <a:endParaRPr lang="en-US" sz="36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7897" y="3215228"/>
            <a:ext cx="1662804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Strong Moisture Flux Convergence</a:t>
            </a:r>
            <a:endParaRPr lang="en-US" sz="1400" dirty="0"/>
          </a:p>
        </p:txBody>
      </p:sp>
      <p:cxnSp>
        <p:nvCxnSpPr>
          <p:cNvPr id="22" name="Straight Arrow Connector 21"/>
          <p:cNvCxnSpPr>
            <a:stCxn id="21" idx="2"/>
          </p:cNvCxnSpPr>
          <p:nvPr/>
        </p:nvCxnSpPr>
        <p:spPr>
          <a:xfrm>
            <a:off x="1619299" y="3738448"/>
            <a:ext cx="831402" cy="26878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6172" r="5703"/>
          <a:stretch/>
        </p:blipFill>
        <p:spPr>
          <a:xfrm>
            <a:off x="24874" y="1748187"/>
            <a:ext cx="4742385" cy="44030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1128" t="6001" r="5864"/>
          <a:stretch/>
        </p:blipFill>
        <p:spPr>
          <a:xfrm>
            <a:off x="4765832" y="1739354"/>
            <a:ext cx="4174639" cy="44110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95599" t="20284" r="-979" b="22386"/>
          <a:stretch/>
        </p:blipFill>
        <p:spPr>
          <a:xfrm rot="5400000">
            <a:off x="4497947" y="4178822"/>
            <a:ext cx="449560" cy="44696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95961" t="12343" r="845" b="84146"/>
          <a:stretch/>
        </p:blipFill>
        <p:spPr>
          <a:xfrm>
            <a:off x="6957539" y="6150398"/>
            <a:ext cx="266875" cy="27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861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457200" y="-19972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Motivation: Event Recap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859231"/>
            <a:ext cx="304953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 smtClean="0"/>
          </a:p>
          <a:p>
            <a:pPr marL="285750" indent="-285750">
              <a:buFont typeface="Arial"/>
              <a:buChar char="•"/>
            </a:pPr>
            <a:r>
              <a:rPr lang="en-US" sz="2000" b="1" dirty="0" smtClean="0"/>
              <a:t>24 hour NY precipitation record set at Islip, NY:    345 mm (13.57”)</a:t>
            </a:r>
          </a:p>
          <a:p>
            <a:pPr marL="742950" lvl="2" indent="-285750">
              <a:buFont typeface="Arial"/>
              <a:buChar char="•"/>
            </a:pPr>
            <a:r>
              <a:rPr lang="en-US" sz="2000" b="1" dirty="0" smtClean="0">
                <a:solidFill>
                  <a:srgbClr val="000090"/>
                </a:solidFill>
              </a:rPr>
              <a:t>250 mm (~10”)       in 2 h</a:t>
            </a:r>
            <a:endParaRPr lang="en-US" sz="2000" b="1" dirty="0" smtClean="0"/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rgbClr val="000000"/>
                </a:solidFill>
              </a:rPr>
              <a:t>Convective band of high reflectivity</a:t>
            </a:r>
          </a:p>
          <a:p>
            <a:pPr marL="742950" lvl="2" indent="-285750">
              <a:buFont typeface="Arial"/>
              <a:buChar char="•"/>
            </a:pPr>
            <a:r>
              <a:rPr lang="en-US" sz="2000" b="1" dirty="0" smtClean="0">
                <a:solidFill>
                  <a:srgbClr val="000090"/>
                </a:solidFill>
              </a:rPr>
              <a:t>Training over Islip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/>
              <a:t>Part of larger synoptic scale trough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71474" y="828345"/>
            <a:ext cx="6094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1200 UTC 13 Aug 2014 Precipitable water (shading, mm), 500-hPa </a:t>
            </a:r>
            <a:r>
              <a:rPr lang="en-US" sz="1400" dirty="0"/>
              <a:t>g</a:t>
            </a:r>
            <a:r>
              <a:rPr lang="en-US" sz="1400" dirty="0" smtClean="0"/>
              <a:t>eopotential height (black contours, dam), mean sea level pressure (brown contours, hPa) </a:t>
            </a:r>
            <a:endParaRPr lang="en-US" sz="14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r="8916"/>
          <a:stretch/>
        </p:blipFill>
        <p:spPr>
          <a:xfrm>
            <a:off x="3049534" y="1363894"/>
            <a:ext cx="6005933" cy="3952240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>
            <a:off x="5067499" y="1676742"/>
            <a:ext cx="591825" cy="2108258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321438" y="1461282"/>
            <a:ext cx="37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L</a:t>
            </a:r>
            <a:endParaRPr lang="en-US" sz="36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21023" y="2892089"/>
            <a:ext cx="37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L</a:t>
            </a:r>
            <a:endParaRPr lang="en-US" sz="36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20954531">
            <a:off x="4853670" y="2558144"/>
            <a:ext cx="1393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500-hPa Trough Axis</a:t>
            </a:r>
            <a:endParaRPr lang="en-US" b="1" dirty="0"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l="94584" t="27187" r="2634" b="45821"/>
          <a:stretch/>
        </p:blipFill>
        <p:spPr>
          <a:xfrm rot="5400000">
            <a:off x="6061954" y="4464981"/>
            <a:ext cx="413046" cy="240195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l="97452" t="42097" r="-103" b="54525"/>
          <a:stretch/>
        </p:blipFill>
        <p:spPr>
          <a:xfrm>
            <a:off x="6035675" y="5922397"/>
            <a:ext cx="393627" cy="30060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497421" y="4738918"/>
            <a:ext cx="96693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GFS Analysis</a:t>
            </a:r>
            <a:endParaRPr lang="en-US" sz="1200" dirty="0"/>
          </a:p>
        </p:txBody>
      </p:sp>
      <p:sp>
        <p:nvSpPr>
          <p:cNvPr id="15" name="5-Point Star 14"/>
          <p:cNvSpPr/>
          <p:nvPr/>
        </p:nvSpPr>
        <p:spPr>
          <a:xfrm>
            <a:off x="6494700" y="2965181"/>
            <a:ext cx="182880" cy="18288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574928" y="2753589"/>
            <a:ext cx="4644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90000"/>
                    </a:schemeClr>
                  </a:glow>
                </a:effectLst>
              </a:rPr>
              <a:t>KISP</a:t>
            </a:r>
            <a:endParaRPr lang="en-US" sz="1200" b="1" dirty="0">
              <a:solidFill>
                <a:srgbClr val="FFFF00"/>
              </a:solidFill>
              <a:effectLst>
                <a:glow rad="101600">
                  <a:schemeClr val="tx1">
                    <a:alpha val="9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8020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930" t="5969" r="5635"/>
          <a:stretch/>
        </p:blipFill>
        <p:spPr>
          <a:xfrm>
            <a:off x="4761983" y="1744762"/>
            <a:ext cx="4206708" cy="44125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5930" r="6013"/>
          <a:stretch/>
        </p:blipFill>
        <p:spPr>
          <a:xfrm>
            <a:off x="10451" y="1744762"/>
            <a:ext cx="4738703" cy="4414406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WRF Ensemble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93129" y="2076456"/>
            <a:ext cx="14824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Best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315929" y="2076456"/>
            <a:ext cx="143192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Bad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981965" y="1602230"/>
            <a:ext cx="359688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10h Forecast 1000 UTC 13 Aug 2014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689742"/>
            <a:ext cx="86868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Mesoscale Forcing</a:t>
            </a:r>
          </a:p>
          <a:p>
            <a:pPr lvl="1"/>
            <a:r>
              <a:rPr lang="en-US" sz="1400" b="1" dirty="0">
                <a:solidFill>
                  <a:srgbClr val="000090"/>
                </a:solidFill>
              </a:rPr>
              <a:t>Lowest Layer Reflectivity (shading, </a:t>
            </a:r>
            <a:r>
              <a:rPr lang="en-US" sz="1400" b="1" dirty="0" err="1">
                <a:solidFill>
                  <a:srgbClr val="000090"/>
                </a:solidFill>
              </a:rPr>
              <a:t>dBZ</a:t>
            </a:r>
            <a:r>
              <a:rPr lang="en-US" sz="1400" b="1" dirty="0">
                <a:solidFill>
                  <a:srgbClr val="000090"/>
                </a:solidFill>
              </a:rPr>
              <a:t>)</a:t>
            </a:r>
            <a:endParaRPr lang="en-US" sz="1400" b="1" baseline="30000" dirty="0">
              <a:solidFill>
                <a:srgbClr val="00009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94138" t="20216" r="164" b="23586"/>
          <a:stretch/>
        </p:blipFill>
        <p:spPr>
          <a:xfrm rot="5400000">
            <a:off x="4381287" y="4017138"/>
            <a:ext cx="508843" cy="4835088"/>
          </a:xfrm>
          <a:prstGeom prst="rect">
            <a:avLst/>
          </a:prstGeom>
          <a:ln w="12700">
            <a:noFill/>
          </a:ln>
        </p:spPr>
      </p:pic>
      <p:cxnSp>
        <p:nvCxnSpPr>
          <p:cNvPr id="6" name="Straight Connector 5"/>
          <p:cNvCxnSpPr/>
          <p:nvPr/>
        </p:nvCxnSpPr>
        <p:spPr>
          <a:xfrm>
            <a:off x="2511936" y="2890825"/>
            <a:ext cx="1093065" cy="2099144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447972" y="4805303"/>
            <a:ext cx="314058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B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354907" y="2706159"/>
            <a:ext cx="325730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A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6706107" y="2885751"/>
            <a:ext cx="1093065" cy="2099144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7642143" y="4800229"/>
            <a:ext cx="314058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B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549078" y="2701085"/>
            <a:ext cx="325730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279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3510" t="4134" r="17983"/>
          <a:stretch/>
        </p:blipFill>
        <p:spPr>
          <a:xfrm>
            <a:off x="4622623" y="1744762"/>
            <a:ext cx="4162094" cy="44640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483" t="4134" r="18923"/>
          <a:stretch/>
        </p:blipFill>
        <p:spPr>
          <a:xfrm>
            <a:off x="90717" y="1744762"/>
            <a:ext cx="4531906" cy="4464079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WRF Ensemble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93129" y="2076456"/>
            <a:ext cx="14824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Best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315929" y="2076456"/>
            <a:ext cx="143192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Bad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981965" y="1602230"/>
            <a:ext cx="359688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10h Forecast 1000 UTC 13 Aug 2014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689742"/>
            <a:ext cx="86868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Cross Section Analysis</a:t>
            </a:r>
          </a:p>
          <a:p>
            <a:pPr lvl="1"/>
            <a:r>
              <a:rPr lang="en-US" sz="1400" b="1" dirty="0" smtClean="0">
                <a:solidFill>
                  <a:srgbClr val="000090"/>
                </a:solidFill>
              </a:rPr>
              <a:t>Reflectivity </a:t>
            </a:r>
            <a:r>
              <a:rPr lang="en-US" sz="1400" b="1" dirty="0">
                <a:solidFill>
                  <a:srgbClr val="000090"/>
                </a:solidFill>
              </a:rPr>
              <a:t>(shading, </a:t>
            </a:r>
            <a:r>
              <a:rPr lang="en-US" sz="1400" b="1" dirty="0" err="1">
                <a:solidFill>
                  <a:srgbClr val="000090"/>
                </a:solidFill>
              </a:rPr>
              <a:t>dBZ</a:t>
            </a:r>
            <a:r>
              <a:rPr lang="en-US" sz="1400" b="1" dirty="0" smtClean="0">
                <a:solidFill>
                  <a:srgbClr val="000090"/>
                </a:solidFill>
              </a:rPr>
              <a:t>), Vertical Motion (blue contours upward, red contours downward, m s</a:t>
            </a:r>
            <a:r>
              <a:rPr lang="en-US" sz="1400" b="1" baseline="30000" dirty="0" smtClean="0">
                <a:solidFill>
                  <a:srgbClr val="000090"/>
                </a:solidFill>
              </a:rPr>
              <a:t>-1</a:t>
            </a:r>
            <a:r>
              <a:rPr lang="en-US" sz="1400" b="1" dirty="0" smtClean="0">
                <a:solidFill>
                  <a:srgbClr val="000090"/>
                </a:solidFill>
              </a:rPr>
              <a:t>),       0</a:t>
            </a:r>
            <a:r>
              <a:rPr lang="en-US" sz="1400" b="1" baseline="30000" dirty="0" smtClean="0">
                <a:solidFill>
                  <a:srgbClr val="000090"/>
                </a:solidFill>
              </a:rPr>
              <a:t>o</a:t>
            </a:r>
            <a:r>
              <a:rPr lang="en-US" sz="1400" b="1" dirty="0" smtClean="0">
                <a:solidFill>
                  <a:srgbClr val="000090"/>
                </a:solidFill>
              </a:rPr>
              <a:t>C Isotherm (gray contour)</a:t>
            </a:r>
            <a:endParaRPr lang="en-US" sz="1400" b="1" baseline="30000" dirty="0">
              <a:solidFill>
                <a:srgbClr val="00009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94138" t="20216" r="164" b="23586"/>
          <a:stretch/>
        </p:blipFill>
        <p:spPr>
          <a:xfrm rot="5400000">
            <a:off x="4381287" y="4017138"/>
            <a:ext cx="508843" cy="4835088"/>
          </a:xfrm>
          <a:prstGeom prst="rect">
            <a:avLst/>
          </a:prstGeom>
          <a:ln w="12700"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84720" t="16668" r="-344" b="58914"/>
          <a:stretch/>
        </p:blipFill>
        <p:spPr>
          <a:xfrm>
            <a:off x="618489" y="2076456"/>
            <a:ext cx="949307" cy="11370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84762" t="16484" r="-534" b="58608"/>
          <a:stretch/>
        </p:blipFill>
        <p:spPr>
          <a:xfrm>
            <a:off x="4733993" y="2065375"/>
            <a:ext cx="958196" cy="115989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08471" y="5061689"/>
            <a:ext cx="5322936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Strongest ascent and reflectivity occurs below 0</a:t>
            </a:r>
            <a:r>
              <a:rPr lang="en-US" baseline="30000" dirty="0" smtClean="0"/>
              <a:t>o</a:t>
            </a:r>
            <a:r>
              <a:rPr lang="en-US" dirty="0" smtClean="0"/>
              <a:t>C isotherm (warm precipitation processes dominate)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53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582" t="5051" r="19077"/>
          <a:stretch/>
        </p:blipFill>
        <p:spPr>
          <a:xfrm>
            <a:off x="4623933" y="1787463"/>
            <a:ext cx="4091207" cy="44213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926" t="4744" r="19004"/>
          <a:stretch/>
        </p:blipFill>
        <p:spPr>
          <a:xfrm>
            <a:off x="52616" y="1773167"/>
            <a:ext cx="4560822" cy="4435674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WRF Ensemble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93129" y="2076456"/>
            <a:ext cx="14824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Best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315929" y="2076456"/>
            <a:ext cx="143192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Bad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981965" y="1602230"/>
            <a:ext cx="359688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10h Forecast 1000 UTC 13 Aug 2014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83356" t="64784" r="13036" b="19897"/>
          <a:stretch/>
        </p:blipFill>
        <p:spPr>
          <a:xfrm rot="5400000">
            <a:off x="4504113" y="5860198"/>
            <a:ext cx="426889" cy="1389074"/>
          </a:xfrm>
          <a:prstGeom prst="rect">
            <a:avLst/>
          </a:prstGeom>
        </p:spPr>
      </p:pic>
      <p:sp>
        <p:nvSpPr>
          <p:cNvPr id="45" name="Content Placeholder 2"/>
          <p:cNvSpPr txBox="1">
            <a:spLocks/>
          </p:cNvSpPr>
          <p:nvPr/>
        </p:nvSpPr>
        <p:spPr>
          <a:xfrm>
            <a:off x="457200" y="689742"/>
            <a:ext cx="86868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Cross Section Analysis</a:t>
            </a:r>
          </a:p>
          <a:p>
            <a:pPr lvl="1"/>
            <a:r>
              <a:rPr lang="en-US" sz="1400" b="1" dirty="0" smtClean="0">
                <a:solidFill>
                  <a:srgbClr val="000090"/>
                </a:solidFill>
              </a:rPr>
              <a:t>Vertical Motion (upward shaded, m s</a:t>
            </a:r>
            <a:r>
              <a:rPr lang="en-US" sz="1400" b="1" baseline="30000" dirty="0" smtClean="0">
                <a:solidFill>
                  <a:srgbClr val="000090"/>
                </a:solidFill>
              </a:rPr>
              <a:t>-1</a:t>
            </a:r>
            <a:r>
              <a:rPr lang="en-US" sz="1400" b="1" dirty="0" smtClean="0">
                <a:solidFill>
                  <a:srgbClr val="000090"/>
                </a:solidFill>
              </a:rPr>
              <a:t>), </a:t>
            </a:r>
            <a:r>
              <a:rPr lang="en-US" sz="1400" b="1" dirty="0" err="1" smtClean="0">
                <a:solidFill>
                  <a:srgbClr val="000090"/>
                </a:solidFill>
              </a:rPr>
              <a:t>Isentropes</a:t>
            </a:r>
            <a:r>
              <a:rPr lang="en-US" sz="1400" b="1" dirty="0" smtClean="0">
                <a:solidFill>
                  <a:srgbClr val="000090"/>
                </a:solidFill>
              </a:rPr>
              <a:t> (blue contours, every 1K), zonal wind + vertical wind (scaled vectors to illustrate ascent)</a:t>
            </a:r>
            <a:endParaRPr lang="en-US" sz="1400" b="1" baseline="30000" dirty="0">
              <a:solidFill>
                <a:srgbClr val="000090"/>
              </a:solidFill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3"/>
          <a:srcRect l="84808" t="30677" r="-626" b="44288"/>
          <a:stretch/>
        </p:blipFill>
        <p:spPr>
          <a:xfrm>
            <a:off x="629096" y="2076456"/>
            <a:ext cx="961012" cy="116578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"/>
          <a:srcRect l="84766" t="31105" r="1" b="44585"/>
          <a:stretch/>
        </p:blipFill>
        <p:spPr>
          <a:xfrm>
            <a:off x="4733558" y="2076456"/>
            <a:ext cx="925444" cy="113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29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1332" y="871855"/>
            <a:ext cx="5776595" cy="598614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20347" y="5953617"/>
            <a:ext cx="1315398" cy="351547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5420347" y="3084541"/>
            <a:ext cx="317509" cy="2869076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735745" y="3084541"/>
            <a:ext cx="1951055" cy="2869076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735745" y="5238807"/>
            <a:ext cx="1984184" cy="1066359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815" t="63166" r="57299" b="8227"/>
          <a:stretch/>
        </p:blipFill>
        <p:spPr>
          <a:xfrm>
            <a:off x="5737856" y="3061860"/>
            <a:ext cx="2982073" cy="217694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18" name="Straight Connector 17"/>
          <p:cNvCxnSpPr/>
          <p:nvPr/>
        </p:nvCxnSpPr>
        <p:spPr>
          <a:xfrm flipV="1">
            <a:off x="5420347" y="5240216"/>
            <a:ext cx="317509" cy="106495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716449" y="1143000"/>
            <a:ext cx="2073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 = 2508 grid points</a:t>
            </a:r>
            <a:endParaRPr lang="en-US" dirty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0" y="1133861"/>
            <a:ext cx="3234550" cy="530738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/>
              <a:t>Comparison by Physics</a:t>
            </a:r>
          </a:p>
          <a:p>
            <a:pPr lvl="1"/>
            <a:r>
              <a:rPr lang="en-US" sz="1600" b="1" dirty="0">
                <a:solidFill>
                  <a:srgbClr val="000090"/>
                </a:solidFill>
              </a:rPr>
              <a:t>Microphysics</a:t>
            </a:r>
          </a:p>
          <a:p>
            <a:pPr lvl="2"/>
            <a:r>
              <a:rPr lang="en-US" sz="1200" b="1" dirty="0">
                <a:solidFill>
                  <a:srgbClr val="000090"/>
                </a:solidFill>
              </a:rPr>
              <a:t>WSM-6 and Goddard closest to verification</a:t>
            </a:r>
            <a:endParaRPr lang="en-US" sz="1600" b="1" dirty="0">
              <a:solidFill>
                <a:srgbClr val="000090"/>
              </a:solidFill>
            </a:endParaRPr>
          </a:p>
          <a:p>
            <a:pPr lvl="1"/>
            <a:r>
              <a:rPr lang="en-US" sz="1600" b="1" dirty="0">
                <a:solidFill>
                  <a:schemeClr val="bg1">
                    <a:lumMod val="65000"/>
                  </a:schemeClr>
                </a:solidFill>
              </a:rPr>
              <a:t>Planetary Boundary Layer</a:t>
            </a:r>
          </a:p>
          <a:p>
            <a:pPr lvl="2"/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YSU closest to verification</a:t>
            </a:r>
            <a:endParaRPr lang="en-US" sz="1600" b="1" dirty="0">
              <a:solidFill>
                <a:schemeClr val="bg1">
                  <a:lumMod val="65000"/>
                </a:schemeClr>
              </a:solidFill>
            </a:endParaRPr>
          </a:p>
          <a:p>
            <a:endParaRPr lang="en-US" sz="1200" b="1" dirty="0" smtClean="0">
              <a:solidFill>
                <a:srgbClr val="D9D9D9"/>
              </a:solidFill>
            </a:endParaRPr>
          </a:p>
          <a:p>
            <a:pPr marL="914400" lvl="2" indent="0">
              <a:buNone/>
            </a:pPr>
            <a:r>
              <a:rPr lang="en-US" sz="1200" b="1" dirty="0" smtClean="0">
                <a:solidFill>
                  <a:srgbClr val="000090"/>
                </a:solidFill>
              </a:rPr>
              <a:t> </a:t>
            </a:r>
            <a:endParaRPr lang="en-US" sz="1200" b="1" dirty="0" smtClean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 smtClean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WRF Ensemble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584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550" y="871855"/>
            <a:ext cx="5776595" cy="59861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420347" y="5953617"/>
            <a:ext cx="1315398" cy="351547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5420347" y="3084541"/>
            <a:ext cx="317509" cy="2869076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6735745" y="3084541"/>
            <a:ext cx="1951055" cy="2869076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420347" y="5240216"/>
            <a:ext cx="317509" cy="106495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861" t="63450" r="57696" b="8223"/>
          <a:stretch/>
        </p:blipFill>
        <p:spPr>
          <a:xfrm>
            <a:off x="5737856" y="3084542"/>
            <a:ext cx="2948944" cy="215567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20" name="Straight Connector 19"/>
          <p:cNvCxnSpPr/>
          <p:nvPr/>
        </p:nvCxnSpPr>
        <p:spPr>
          <a:xfrm flipV="1">
            <a:off x="6735745" y="5238807"/>
            <a:ext cx="1984184" cy="1066359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716449" y="1143000"/>
            <a:ext cx="2073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 = 2508 grid points</a:t>
            </a:r>
            <a:endParaRPr lang="en-US" dirty="0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0" y="1133861"/>
            <a:ext cx="3234550" cy="530738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/>
              <a:t>Comparison by Physics</a:t>
            </a:r>
          </a:p>
          <a:p>
            <a:pPr lvl="1"/>
            <a:r>
              <a:rPr lang="en-US" sz="1600" b="1" dirty="0">
                <a:solidFill>
                  <a:srgbClr val="000090"/>
                </a:solidFill>
              </a:rPr>
              <a:t>Microphysics</a:t>
            </a:r>
          </a:p>
          <a:p>
            <a:pPr lvl="2"/>
            <a:r>
              <a:rPr lang="en-US" sz="1200" b="1" dirty="0">
                <a:solidFill>
                  <a:srgbClr val="000090"/>
                </a:solidFill>
              </a:rPr>
              <a:t>WSM-6 and Goddard closest to verification</a:t>
            </a:r>
            <a:endParaRPr lang="en-US" sz="1600" b="1" dirty="0">
              <a:solidFill>
                <a:srgbClr val="000090"/>
              </a:solidFill>
            </a:endParaRPr>
          </a:p>
          <a:p>
            <a:pPr lvl="1"/>
            <a:r>
              <a:rPr lang="en-US" sz="1600" b="1" dirty="0">
                <a:solidFill>
                  <a:srgbClr val="000090"/>
                </a:solidFill>
              </a:rPr>
              <a:t>Planetary Boundary Layer</a:t>
            </a:r>
          </a:p>
          <a:p>
            <a:pPr lvl="2"/>
            <a:r>
              <a:rPr lang="en-US" sz="1200" b="1" dirty="0">
                <a:solidFill>
                  <a:srgbClr val="000090"/>
                </a:solidFill>
              </a:rPr>
              <a:t>YSU closest to </a:t>
            </a:r>
            <a:r>
              <a:rPr lang="en-US" sz="1200" b="1" dirty="0" smtClean="0">
                <a:solidFill>
                  <a:srgbClr val="000090"/>
                </a:solidFill>
              </a:rPr>
              <a:t>verification </a:t>
            </a:r>
            <a:endParaRPr lang="en-US" sz="1200" b="1" dirty="0" smtClean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 smtClean="0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WRF Ensemble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068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505" t="5953" r="7337"/>
          <a:stretch/>
        </p:blipFill>
        <p:spPr>
          <a:xfrm>
            <a:off x="4739054" y="1756206"/>
            <a:ext cx="4199712" cy="44132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6194" r="7627"/>
          <a:stretch/>
        </p:blipFill>
        <p:spPr>
          <a:xfrm>
            <a:off x="4351" y="1756206"/>
            <a:ext cx="4721872" cy="4401997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WRF Ensemble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93129" y="2076456"/>
            <a:ext cx="14824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Best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315929" y="2076456"/>
            <a:ext cx="143192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Bad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981965" y="1602230"/>
            <a:ext cx="353207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8 h Forecast 0800 UTC 13 Aug 2014</a:t>
            </a:r>
            <a:endParaRPr lang="en-US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57200" y="689742"/>
            <a:ext cx="86868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Mesoscale Forcing</a:t>
            </a:r>
          </a:p>
          <a:p>
            <a:pPr lvl="1"/>
            <a:r>
              <a:rPr lang="en-US" sz="1400" b="1" dirty="0" smtClean="0">
                <a:solidFill>
                  <a:srgbClr val="000090"/>
                </a:solidFill>
              </a:rPr>
              <a:t>925-hPa Perturbation Temperature (color shading, K), 925-hPa Temperature (black dotted contours, K) 925 – 700-hPa Vertical Wind Shear (barbs, </a:t>
            </a:r>
            <a:r>
              <a:rPr lang="en-US" sz="1400" b="1" dirty="0" err="1" smtClean="0">
                <a:solidFill>
                  <a:srgbClr val="000090"/>
                </a:solidFill>
              </a:rPr>
              <a:t>kt</a:t>
            </a:r>
            <a:r>
              <a:rPr lang="en-US" sz="1400" b="1" dirty="0" smtClean="0">
                <a:solidFill>
                  <a:srgbClr val="000090"/>
                </a:solidFill>
              </a:rPr>
              <a:t>) </a:t>
            </a:r>
            <a:endParaRPr lang="en-US" sz="1400" b="1" baseline="30000" dirty="0" smtClean="0">
              <a:solidFill>
                <a:srgbClr val="00009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92327" t="15485" r="1741" b="30206"/>
          <a:stretch/>
        </p:blipFill>
        <p:spPr>
          <a:xfrm rot="5400000">
            <a:off x="4482473" y="4439219"/>
            <a:ext cx="487498" cy="409732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 rot="20319583">
            <a:off x="1743709" y="4005125"/>
            <a:ext cx="1305492" cy="523952"/>
          </a:xfrm>
          <a:prstGeom prst="ellipse">
            <a:avLst/>
          </a:prstGeom>
          <a:noFill/>
          <a:ln w="25400">
            <a:solidFill>
              <a:schemeClr val="bg1"/>
            </a:solidFill>
          </a:ln>
          <a:effectLst>
            <a:glow rad="381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20319583">
            <a:off x="5914579" y="4005124"/>
            <a:ext cx="1305492" cy="523952"/>
          </a:xfrm>
          <a:prstGeom prst="ellipse">
            <a:avLst/>
          </a:prstGeom>
          <a:noFill/>
          <a:ln w="25400">
            <a:solidFill>
              <a:schemeClr val="bg1"/>
            </a:solidFill>
          </a:ln>
          <a:effectLst>
            <a:glow rad="381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06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Motivation: Predictability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-1" y="1092069"/>
            <a:ext cx="6601415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/>
              <a:t>ECMWF ensemble evolution of forecast precipitation accuracy </a:t>
            </a:r>
          </a:p>
          <a:p>
            <a:pPr lvl="1"/>
            <a:r>
              <a:rPr lang="en-US" sz="1600" b="1" dirty="0" smtClean="0">
                <a:solidFill>
                  <a:srgbClr val="000090"/>
                </a:solidFill>
              </a:rPr>
              <a:t>Northeast US Domain (35-55</a:t>
            </a:r>
            <a:r>
              <a:rPr lang="en-US" sz="1600" b="1" baseline="30000" dirty="0" smtClean="0">
                <a:solidFill>
                  <a:srgbClr val="000090"/>
                </a:solidFill>
              </a:rPr>
              <a:t>o</a:t>
            </a:r>
            <a:r>
              <a:rPr lang="en-US" sz="1600" b="1" dirty="0" smtClean="0">
                <a:solidFill>
                  <a:srgbClr val="000090"/>
                </a:solidFill>
              </a:rPr>
              <a:t>N / 60-80</a:t>
            </a:r>
            <a:r>
              <a:rPr lang="en-US" sz="1600" b="1" baseline="30000" dirty="0" smtClean="0">
                <a:solidFill>
                  <a:srgbClr val="000090"/>
                </a:solidFill>
              </a:rPr>
              <a:t>o</a:t>
            </a:r>
            <a:r>
              <a:rPr lang="en-US" sz="1600" b="1" dirty="0" smtClean="0">
                <a:solidFill>
                  <a:srgbClr val="000090"/>
                </a:solidFill>
              </a:rPr>
              <a:t>W)</a:t>
            </a:r>
          </a:p>
          <a:p>
            <a:pPr lvl="1"/>
            <a:r>
              <a:rPr lang="en-US" sz="1600" b="1" dirty="0" smtClean="0">
                <a:solidFill>
                  <a:srgbClr val="000090"/>
                </a:solidFill>
              </a:rPr>
              <a:t>36-h precipitation accumulation forecast valid 1200 UTC 14 Aug</a:t>
            </a:r>
          </a:p>
          <a:p>
            <a:pPr lvl="1"/>
            <a:r>
              <a:rPr lang="en-US" sz="1600" b="1" dirty="0" smtClean="0">
                <a:solidFill>
                  <a:srgbClr val="000090"/>
                </a:solidFill>
              </a:rPr>
              <a:t>Threat score (TS) given for &gt; 25 mm (1”) amounts (green solid line) and spread (mm)</a:t>
            </a:r>
          </a:p>
        </p:txBody>
      </p:sp>
      <p:pic>
        <p:nvPicPr>
          <p:cNvPr id="6" name="Picture 5" descr="Screen Shot 2015-03-05 at 5.30.1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3733"/>
            <a:ext cx="9144000" cy="364863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853914" y="4582552"/>
            <a:ext cx="7313011" cy="10948"/>
          </a:xfrm>
          <a:prstGeom prst="line">
            <a:avLst/>
          </a:prstGeom>
          <a:ln>
            <a:solidFill>
              <a:srgbClr val="008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009004" y="4363659"/>
            <a:ext cx="1916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effectLst>
                  <a:glow rad="63500">
                    <a:schemeClr val="bg1">
                      <a:alpha val="75000"/>
                    </a:schemeClr>
                  </a:glow>
                </a:effectLst>
              </a:rPr>
              <a:t>0.31 WPC average</a:t>
            </a:r>
            <a:endParaRPr lang="en-US" b="1" dirty="0">
              <a:solidFill>
                <a:srgbClr val="008000"/>
              </a:solidFill>
              <a:effectLst>
                <a:glow rad="63500">
                  <a:schemeClr val="bg1">
                    <a:alpha val="75000"/>
                  </a:schemeClr>
                </a:glow>
              </a:effectLst>
            </a:endParaRPr>
          </a:p>
        </p:txBody>
      </p:sp>
      <p:pic>
        <p:nvPicPr>
          <p:cNvPr id="10" name="Picture 9" descr="Screen Shot 2015-03-06 at 5.39.24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" t="2464" r="30008" b="45418"/>
          <a:stretch/>
        </p:blipFill>
        <p:spPr>
          <a:xfrm>
            <a:off x="6601414" y="827731"/>
            <a:ext cx="2313552" cy="110792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13" name="Straight Arrow Connector 12"/>
          <p:cNvCxnSpPr/>
          <p:nvPr/>
        </p:nvCxnSpPr>
        <p:spPr>
          <a:xfrm>
            <a:off x="5548357" y="3661710"/>
            <a:ext cx="863077" cy="320553"/>
          </a:xfrm>
          <a:prstGeom prst="straightConnector1">
            <a:avLst/>
          </a:prstGeom>
          <a:ln w="50800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695480" y="2950277"/>
            <a:ext cx="2641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effectLst>
                  <a:glow rad="63500">
                    <a:schemeClr val="bg1">
                      <a:alpha val="75000"/>
                    </a:schemeClr>
                  </a:glow>
                </a:effectLst>
              </a:rPr>
              <a:t>Higher than normal predictability of &gt; 1” rainfall region</a:t>
            </a:r>
            <a:endParaRPr lang="en-US" b="1" dirty="0">
              <a:solidFill>
                <a:srgbClr val="008000"/>
              </a:solidFill>
              <a:effectLst>
                <a:glow rad="635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53941" y="2194829"/>
            <a:ext cx="1653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TS = a / (</a:t>
            </a:r>
            <a:r>
              <a:rPr lang="en-US" b="1" dirty="0" err="1" smtClean="0"/>
              <a:t>a+</a:t>
            </a:r>
            <a:r>
              <a:rPr lang="en-US" b="1" dirty="0" err="1"/>
              <a:t>b</a:t>
            </a:r>
            <a:r>
              <a:rPr lang="en-US" b="1" dirty="0" err="1" smtClean="0"/>
              <a:t>+c</a:t>
            </a:r>
            <a:r>
              <a:rPr lang="en-US" b="1" dirty="0" smtClean="0"/>
              <a:t>)</a:t>
            </a:r>
            <a:endParaRPr lang="en-US" b="1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184631" y="5086686"/>
            <a:ext cx="727451" cy="316102"/>
          </a:xfrm>
          <a:prstGeom prst="straightConnector1">
            <a:avLst/>
          </a:prstGeom>
          <a:ln w="50800"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991725" y="5208484"/>
            <a:ext cx="167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effectLst>
                  <a:glow rad="63500">
                    <a:schemeClr val="bg1">
                      <a:alpha val="75000"/>
                    </a:schemeClr>
                  </a:glow>
                </a:effectLst>
              </a:rPr>
              <a:t>Decreasing Spread</a:t>
            </a:r>
            <a:endParaRPr lang="en-US" b="1" dirty="0">
              <a:solidFill>
                <a:srgbClr val="800000"/>
              </a:solidFill>
              <a:effectLst>
                <a:glow rad="63500">
                  <a:schemeClr val="bg1">
                    <a:alpha val="75000"/>
                  </a:schemeClr>
                </a:glow>
              </a:effectLst>
            </a:endParaRPr>
          </a:p>
        </p:txBody>
      </p:sp>
      <p:pic>
        <p:nvPicPr>
          <p:cNvPr id="19" name="Picture 18" descr="Screen Shot 2015-03-06 at 5.39.24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17" t="5086" r="19767" b="86741"/>
          <a:stretch/>
        </p:blipFill>
        <p:spPr>
          <a:xfrm>
            <a:off x="7648289" y="885903"/>
            <a:ext cx="1254099" cy="173730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4116568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696" y="675000"/>
            <a:ext cx="5776595" cy="598614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20347" y="5753731"/>
            <a:ext cx="1315398" cy="351547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5420347" y="2884655"/>
            <a:ext cx="317509" cy="2869076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735745" y="2884655"/>
            <a:ext cx="1951055" cy="2869076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735745" y="5038921"/>
            <a:ext cx="1984184" cy="1066359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420347" y="5040330"/>
            <a:ext cx="317509" cy="106495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097" t="63166" r="57635" b="8061"/>
          <a:stretch/>
        </p:blipFill>
        <p:spPr>
          <a:xfrm>
            <a:off x="5771263" y="2849342"/>
            <a:ext cx="2935837" cy="218957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716449" y="943114"/>
            <a:ext cx="20735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 = 2508 grid points</a:t>
            </a:r>
          </a:p>
          <a:p>
            <a:endParaRPr lang="en-US" dirty="0"/>
          </a:p>
          <a:p>
            <a:r>
              <a:rPr lang="en-US" dirty="0" smtClean="0"/>
              <a:t>Binned every 1 mm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WRF Ensemble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19720" r="95096" b="30168"/>
          <a:stretch/>
        </p:blipFill>
        <p:spPr>
          <a:xfrm>
            <a:off x="3057073" y="1857808"/>
            <a:ext cx="290209" cy="29983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37355" t="95191" r="16935" b="-743"/>
          <a:stretch/>
        </p:blipFill>
        <p:spPr>
          <a:xfrm>
            <a:off x="5420347" y="6525828"/>
            <a:ext cx="2705040" cy="33217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904021"/>
            <a:ext cx="2902948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/>
              <a:t>Simulations organized into      </a:t>
            </a:r>
            <a:r>
              <a:rPr lang="en-US" sz="2400" b="1" dirty="0" smtClean="0">
                <a:solidFill>
                  <a:srgbClr val="008000"/>
                </a:solidFill>
              </a:rPr>
              <a:t>5 “best” </a:t>
            </a:r>
            <a:r>
              <a:rPr lang="en-US" sz="2400" b="1" dirty="0" smtClean="0"/>
              <a:t>and          </a:t>
            </a:r>
            <a:r>
              <a:rPr lang="en-US" sz="2400" b="1" dirty="0" smtClean="0">
                <a:solidFill>
                  <a:srgbClr val="FF0000"/>
                </a:solidFill>
              </a:rPr>
              <a:t>5 “worst”</a:t>
            </a:r>
            <a:r>
              <a:rPr lang="en-US" sz="2400" b="1" dirty="0" smtClean="0"/>
              <a:t> runs</a:t>
            </a:r>
          </a:p>
          <a:p>
            <a:pPr marL="454025" lvl="1" indent="-227013">
              <a:buFont typeface="Arial"/>
              <a:buChar char="•"/>
            </a:pPr>
            <a:r>
              <a:rPr lang="en-US" b="1" dirty="0" smtClean="0">
                <a:solidFill>
                  <a:srgbClr val="000090"/>
                </a:solidFill>
              </a:rPr>
              <a:t>Grid </a:t>
            </a:r>
            <a:r>
              <a:rPr lang="en-US" b="1" dirty="0" smtClean="0">
                <a:solidFill>
                  <a:srgbClr val="000090"/>
                </a:solidFill>
              </a:rPr>
              <a:t>points restricted to counties near Long </a:t>
            </a:r>
            <a:r>
              <a:rPr lang="en-US" b="1" dirty="0" smtClean="0">
                <a:solidFill>
                  <a:srgbClr val="000090"/>
                </a:solidFill>
              </a:rPr>
              <a:t>Island</a:t>
            </a:r>
          </a:p>
          <a:p>
            <a:pPr marL="454025" lvl="1" indent="-227013">
              <a:buFont typeface="Arial"/>
              <a:buChar char="•"/>
            </a:pPr>
            <a:r>
              <a:rPr lang="en-US" b="1" dirty="0">
                <a:solidFill>
                  <a:srgbClr val="000090"/>
                </a:solidFill>
              </a:rPr>
              <a:t>Determined by how accurately simulation captures PDF of high end total rainfall</a:t>
            </a:r>
          </a:p>
          <a:p>
            <a:pPr marL="911225" lvl="2" indent="-227013">
              <a:buFont typeface="Arial"/>
              <a:buChar char="•"/>
            </a:pPr>
            <a:r>
              <a:rPr lang="en-US" sz="1600" b="1" dirty="0">
                <a:solidFill>
                  <a:srgbClr val="000090"/>
                </a:solidFill>
              </a:rPr>
              <a:t>&gt; 100 </a:t>
            </a:r>
            <a:r>
              <a:rPr lang="en-US" sz="1600" b="1" dirty="0" smtClean="0">
                <a:solidFill>
                  <a:srgbClr val="000090"/>
                </a:solidFill>
              </a:rPr>
              <a:t>mm</a:t>
            </a:r>
            <a:endParaRPr lang="en-US" b="1" dirty="0" smtClean="0">
              <a:solidFill>
                <a:srgbClr val="000090"/>
              </a:solidFill>
            </a:endParaRPr>
          </a:p>
          <a:p>
            <a:pPr marL="454025" lvl="1" indent="-227013">
              <a:buFont typeface="Arial"/>
              <a:buChar char="•"/>
            </a:pPr>
            <a:r>
              <a:rPr lang="en-US" b="1" dirty="0" smtClean="0">
                <a:solidFill>
                  <a:srgbClr val="000090"/>
                </a:solidFill>
              </a:rPr>
              <a:t>Best runs more accurately capture tail end of verifying PDF</a:t>
            </a:r>
          </a:p>
          <a:p>
            <a:pPr marL="911225" lvl="2" indent="-227013">
              <a:buFont typeface="Arial"/>
              <a:buChar char="•"/>
            </a:pPr>
            <a:r>
              <a:rPr lang="en-US" sz="1600" b="1" dirty="0" smtClean="0">
                <a:solidFill>
                  <a:srgbClr val="000090"/>
                </a:solidFill>
              </a:rPr>
              <a:t>Better predict high end total rainfall</a:t>
            </a:r>
          </a:p>
        </p:txBody>
      </p:sp>
    </p:spTree>
    <p:extLst>
      <p:ext uri="{BB962C8B-B14F-4D97-AF65-F5344CB8AC3E}">
        <p14:creationId xmlns:p14="http://schemas.microsoft.com/office/powerpoint/2010/main" val="2427969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t="5816" r="6439"/>
          <a:stretch/>
        </p:blipFill>
        <p:spPr>
          <a:xfrm>
            <a:off x="38869" y="1715367"/>
            <a:ext cx="4717252" cy="44197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11157" t="6063" r="6028"/>
          <a:stretch/>
        </p:blipFill>
        <p:spPr>
          <a:xfrm>
            <a:off x="4767379" y="1725707"/>
            <a:ext cx="4175474" cy="440812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989994" y="1757746"/>
            <a:ext cx="353207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9 h Forecast 0900 UTC 13 Aug 2014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/>
          <a:srcRect l="94138" t="20216" r="164" b="23586"/>
          <a:stretch/>
        </p:blipFill>
        <p:spPr>
          <a:xfrm rot="5400000">
            <a:off x="4419399" y="4002202"/>
            <a:ext cx="508843" cy="4835088"/>
          </a:xfrm>
          <a:prstGeom prst="rect">
            <a:avLst/>
          </a:prstGeom>
          <a:ln w="12700"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l="94138" t="12906" r="164" b="84365"/>
          <a:stretch/>
        </p:blipFill>
        <p:spPr>
          <a:xfrm>
            <a:off x="7048673" y="6262631"/>
            <a:ext cx="508843" cy="234804"/>
          </a:xfrm>
          <a:prstGeom prst="rect">
            <a:avLst/>
          </a:prstGeom>
          <a:ln w="12700">
            <a:noFill/>
          </a:ln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WRF Ensemble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25531" y="1757746"/>
            <a:ext cx="14824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Best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683527" y="1757746"/>
            <a:ext cx="143192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Bad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404288" y="5161002"/>
            <a:ext cx="5474377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Organized, training reflectivity band evident in </a:t>
            </a:r>
            <a:r>
              <a:rPr lang="en-US" dirty="0" smtClean="0">
                <a:solidFill>
                  <a:srgbClr val="008000"/>
                </a:solidFill>
              </a:rPr>
              <a:t>best run</a:t>
            </a:r>
            <a:r>
              <a:rPr lang="en-US" dirty="0" smtClean="0"/>
              <a:t>, while </a:t>
            </a:r>
            <a:r>
              <a:rPr lang="en-US" dirty="0" smtClean="0">
                <a:solidFill>
                  <a:srgbClr val="FF0000"/>
                </a:solidFill>
              </a:rPr>
              <a:t>bad run </a:t>
            </a:r>
            <a:r>
              <a:rPr lang="en-US" dirty="0" smtClean="0"/>
              <a:t>only shows scattered convection</a:t>
            </a:r>
            <a:endParaRPr lang="en-US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0" y="715398"/>
            <a:ext cx="86868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Reflectivity</a:t>
            </a:r>
          </a:p>
          <a:p>
            <a:pPr lvl="1"/>
            <a:r>
              <a:rPr lang="en-US" sz="1400" b="1" dirty="0" smtClean="0">
                <a:solidFill>
                  <a:srgbClr val="000090"/>
                </a:solidFill>
              </a:rPr>
              <a:t>Lowest layer </a:t>
            </a:r>
            <a:r>
              <a:rPr lang="en-US" sz="1400" b="1" dirty="0">
                <a:solidFill>
                  <a:srgbClr val="000090"/>
                </a:solidFill>
              </a:rPr>
              <a:t>r</a:t>
            </a:r>
            <a:r>
              <a:rPr lang="en-US" sz="1400" b="1" dirty="0" smtClean="0">
                <a:solidFill>
                  <a:srgbClr val="000090"/>
                </a:solidFill>
              </a:rPr>
              <a:t>eflectivity (shading, </a:t>
            </a:r>
            <a:r>
              <a:rPr lang="en-US" sz="1400" b="1" dirty="0" err="1" smtClean="0">
                <a:solidFill>
                  <a:srgbClr val="000090"/>
                </a:solidFill>
              </a:rPr>
              <a:t>dBZ</a:t>
            </a:r>
            <a:r>
              <a:rPr lang="en-US" sz="1400" b="1" dirty="0" smtClean="0">
                <a:solidFill>
                  <a:srgbClr val="000090"/>
                </a:solidFill>
              </a:rPr>
              <a:t>)</a:t>
            </a:r>
            <a:endParaRPr lang="en-US" sz="1400" b="1" baseline="30000" dirty="0" smtClean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320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1628" t="5740"/>
          <a:stretch/>
        </p:blipFill>
        <p:spPr>
          <a:xfrm>
            <a:off x="4749406" y="1713981"/>
            <a:ext cx="4180684" cy="4423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5985"/>
          <a:stretch/>
        </p:blipFill>
        <p:spPr>
          <a:xfrm>
            <a:off x="31485" y="1725455"/>
            <a:ext cx="4730750" cy="4411795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WRF Ensemble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-3085" y="715398"/>
            <a:ext cx="86868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Mesoscale Forcing</a:t>
            </a:r>
          </a:p>
          <a:p>
            <a:pPr lvl="1"/>
            <a:r>
              <a:rPr lang="en-US" sz="1300" b="1" dirty="0" smtClean="0">
                <a:solidFill>
                  <a:srgbClr val="000090"/>
                </a:solidFill>
              </a:rPr>
              <a:t>1000 – 850-hPa layer mean temperature (</a:t>
            </a:r>
            <a:r>
              <a:rPr lang="en-US" sz="1300" b="1" baseline="30000" dirty="0" err="1" smtClean="0">
                <a:solidFill>
                  <a:srgbClr val="000090"/>
                </a:solidFill>
              </a:rPr>
              <a:t>o</a:t>
            </a:r>
            <a:r>
              <a:rPr lang="en-US" sz="1300" b="1" dirty="0" err="1" smtClean="0">
                <a:solidFill>
                  <a:srgbClr val="000090"/>
                </a:solidFill>
              </a:rPr>
              <a:t>C</a:t>
            </a:r>
            <a:r>
              <a:rPr lang="en-US" sz="1300" b="1" dirty="0" smtClean="0">
                <a:solidFill>
                  <a:srgbClr val="000090"/>
                </a:solidFill>
              </a:rPr>
              <a:t>, red dotted contours)</a:t>
            </a:r>
            <a:endParaRPr lang="en-US" sz="1300" b="1" baseline="30000" dirty="0" smtClean="0">
              <a:solidFill>
                <a:srgbClr val="00009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6529" y="1757746"/>
            <a:ext cx="364906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10 h Forecast 1000 UTC 13 Aug 2014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325531" y="1757746"/>
            <a:ext cx="14824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Best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683527" y="1757746"/>
            <a:ext cx="143192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Bad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87897" y="3094792"/>
            <a:ext cx="1662804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Weak Temperature Gradient</a:t>
            </a:r>
            <a:endParaRPr lang="en-US" sz="1400" dirty="0"/>
          </a:p>
        </p:txBody>
      </p:sp>
      <p:cxnSp>
        <p:nvCxnSpPr>
          <p:cNvPr id="19" name="Straight Arrow Connector 18"/>
          <p:cNvCxnSpPr>
            <a:stCxn id="18" idx="2"/>
          </p:cNvCxnSpPr>
          <p:nvPr/>
        </p:nvCxnSpPr>
        <p:spPr>
          <a:xfrm>
            <a:off x="1619299" y="3618012"/>
            <a:ext cx="831402" cy="26878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2843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6003" r="6006"/>
          <a:stretch/>
        </p:blipFill>
        <p:spPr>
          <a:xfrm>
            <a:off x="2994762" y="944260"/>
            <a:ext cx="5684020" cy="5469612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200" y="-19972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Motivation: Predictability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47250" y="635498"/>
            <a:ext cx="5500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NDFD Forecast Precipitation Total (0000 UTC – 1800 UTC 13 Aug 2014) 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1148523"/>
            <a:ext cx="3073042" cy="3477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 smtClean="0"/>
              <a:t>Large region of &gt; 50 mm (2”) of precipitation forecasted across New England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Over forecast of rainfall in Hudson River valley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Under forecast of rainfall in NJ and Long Island </a:t>
            </a:r>
            <a:endParaRPr lang="en-US" sz="2000" b="1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pPr marL="742950" lvl="1" indent="-285750">
              <a:buFont typeface="Arial"/>
              <a:buChar char="•"/>
            </a:pPr>
            <a:endParaRPr lang="en-US" sz="1600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6304839" y="2563810"/>
            <a:ext cx="872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2 – 3”</a:t>
            </a:r>
            <a:endParaRPr lang="en-US" sz="2000" b="1" dirty="0">
              <a:solidFill>
                <a:srgbClr val="FFFFFF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32598" y="4485285"/>
            <a:ext cx="872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1 – 2”</a:t>
            </a:r>
            <a:endParaRPr lang="en-US" sz="2000" b="1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94188" t="12365" r="-461" b="82802"/>
          <a:stretch/>
        </p:blipFill>
        <p:spPr>
          <a:xfrm>
            <a:off x="8652139" y="1391562"/>
            <a:ext cx="367121" cy="2721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94206" t="19554" b="22282"/>
          <a:stretch/>
        </p:blipFill>
        <p:spPr>
          <a:xfrm>
            <a:off x="8677390" y="1610441"/>
            <a:ext cx="412918" cy="398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94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-541" t="5799"/>
          <a:stretch/>
        </p:blipFill>
        <p:spPr>
          <a:xfrm>
            <a:off x="1" y="1719262"/>
            <a:ext cx="4756408" cy="44205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1729" t="5985"/>
          <a:stretch/>
        </p:blipFill>
        <p:spPr>
          <a:xfrm>
            <a:off x="4756409" y="1727990"/>
            <a:ext cx="4175877" cy="4411795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WRF Ensemble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6529" y="1757746"/>
            <a:ext cx="364906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10 h Forecast 1000 UTC 13 Aug 2014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325531" y="1757746"/>
            <a:ext cx="14824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Best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683527" y="1757746"/>
            <a:ext cx="143192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Bad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" y="715398"/>
            <a:ext cx="86868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Mesoscale Forcing</a:t>
            </a:r>
          </a:p>
          <a:p>
            <a:pPr lvl="1"/>
            <a:r>
              <a:rPr lang="en-US" sz="1300" b="1" dirty="0" smtClean="0">
                <a:solidFill>
                  <a:srgbClr val="000090"/>
                </a:solidFill>
              </a:rPr>
              <a:t>1000 – 850-hPa layer mean temperature (</a:t>
            </a:r>
            <a:r>
              <a:rPr lang="en-US" sz="1300" b="1" baseline="30000" dirty="0" err="1" smtClean="0">
                <a:solidFill>
                  <a:srgbClr val="000090"/>
                </a:solidFill>
              </a:rPr>
              <a:t>o</a:t>
            </a:r>
            <a:r>
              <a:rPr lang="en-US" sz="1300" b="1" dirty="0" err="1" smtClean="0">
                <a:solidFill>
                  <a:srgbClr val="000090"/>
                </a:solidFill>
              </a:rPr>
              <a:t>C</a:t>
            </a:r>
            <a:r>
              <a:rPr lang="en-US" sz="1300" b="1" dirty="0" smtClean="0">
                <a:solidFill>
                  <a:srgbClr val="000090"/>
                </a:solidFill>
              </a:rPr>
              <a:t>, red dotted contours), 1000 – 850-hPa layer mean winds (kt, barbs)</a:t>
            </a:r>
            <a:endParaRPr lang="en-US" sz="1300" b="1" baseline="30000" dirty="0" smtClean="0">
              <a:solidFill>
                <a:srgbClr val="00009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2142" y="3892085"/>
            <a:ext cx="37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L</a:t>
            </a:r>
            <a:endParaRPr lang="en-US" sz="36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12077" y="3645563"/>
            <a:ext cx="37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L</a:t>
            </a:r>
            <a:endParaRPr lang="en-US" sz="36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328733" y="4522167"/>
            <a:ext cx="7766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effectLst>
                  <a:glow rad="63500">
                    <a:schemeClr val="bg1">
                      <a:alpha val="75000"/>
                    </a:schemeClr>
                  </a:glow>
                </a:effectLst>
              </a:rPr>
              <a:t>40+ kt</a:t>
            </a:r>
            <a:endParaRPr lang="en-US" b="1" dirty="0">
              <a:effectLst>
                <a:glow rad="63500">
                  <a:schemeClr val="bg1">
                    <a:alpha val="75000"/>
                  </a:schemeClr>
                </a:glow>
              </a:effectLst>
            </a:endParaRPr>
          </a:p>
        </p:txBody>
      </p:sp>
      <p:grpSp>
        <p:nvGrpSpPr>
          <p:cNvPr id="18" name="Group 17"/>
          <p:cNvGrpSpPr/>
          <p:nvPr/>
        </p:nvGrpSpPr>
        <p:grpSpPr>
          <a:xfrm rot="281735">
            <a:off x="2148014" y="4484287"/>
            <a:ext cx="1701496" cy="793618"/>
            <a:chOff x="5856599" y="5617456"/>
            <a:chExt cx="1701496" cy="793618"/>
          </a:xfrm>
          <a:effectLst>
            <a:glow rad="25400">
              <a:schemeClr val="tx1"/>
            </a:glow>
          </a:effectLst>
        </p:grpSpPr>
        <p:sp>
          <p:nvSpPr>
            <p:cNvPr id="22" name="Freeform 21"/>
            <p:cNvSpPr/>
            <p:nvPr/>
          </p:nvSpPr>
          <p:spPr>
            <a:xfrm>
              <a:off x="5856599" y="5622019"/>
              <a:ext cx="1701496" cy="789055"/>
            </a:xfrm>
            <a:custGeom>
              <a:avLst/>
              <a:gdLst>
                <a:gd name="connsiteX0" fmla="*/ 0 w 1701496"/>
                <a:gd name="connsiteY0" fmla="*/ 0 h 789055"/>
                <a:gd name="connsiteX1" fmla="*/ 320571 w 1701496"/>
                <a:gd name="connsiteY1" fmla="*/ 98632 h 789055"/>
                <a:gd name="connsiteX2" fmla="*/ 739781 w 1701496"/>
                <a:gd name="connsiteY2" fmla="*/ 308225 h 789055"/>
                <a:gd name="connsiteX3" fmla="*/ 1122001 w 1701496"/>
                <a:gd name="connsiteY3" fmla="*/ 456172 h 789055"/>
                <a:gd name="connsiteX4" fmla="*/ 1701496 w 1701496"/>
                <a:gd name="connsiteY4" fmla="*/ 789055 h 789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1496" h="789055">
                  <a:moveTo>
                    <a:pt x="0" y="0"/>
                  </a:moveTo>
                  <a:cubicBezTo>
                    <a:pt x="98637" y="23630"/>
                    <a:pt x="197274" y="47261"/>
                    <a:pt x="320571" y="98632"/>
                  </a:cubicBezTo>
                  <a:cubicBezTo>
                    <a:pt x="443868" y="150003"/>
                    <a:pt x="606209" y="248635"/>
                    <a:pt x="739781" y="308225"/>
                  </a:cubicBezTo>
                  <a:cubicBezTo>
                    <a:pt x="873353" y="367815"/>
                    <a:pt x="961715" y="376034"/>
                    <a:pt x="1122001" y="456172"/>
                  </a:cubicBezTo>
                  <a:cubicBezTo>
                    <a:pt x="1282287" y="536310"/>
                    <a:pt x="1701496" y="789055"/>
                    <a:pt x="1701496" y="789055"/>
                  </a:cubicBezTo>
                </a:path>
              </a:pathLst>
            </a:cu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hord 22"/>
            <p:cNvSpPr/>
            <p:nvPr/>
          </p:nvSpPr>
          <p:spPr>
            <a:xfrm rot="9739355">
              <a:off x="6042659" y="5617456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hord 23"/>
            <p:cNvSpPr/>
            <p:nvPr/>
          </p:nvSpPr>
          <p:spPr>
            <a:xfrm rot="9739355">
              <a:off x="6472576" y="5827915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hord 24"/>
            <p:cNvSpPr/>
            <p:nvPr/>
          </p:nvSpPr>
          <p:spPr>
            <a:xfrm rot="9739355">
              <a:off x="6863162" y="5983040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Chord 25"/>
            <p:cNvSpPr/>
            <p:nvPr/>
          </p:nvSpPr>
          <p:spPr>
            <a:xfrm rot="10003048">
              <a:off x="7244793" y="6193403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093077" y="4042670"/>
            <a:ext cx="2090995" cy="730969"/>
            <a:chOff x="6119720" y="4042670"/>
            <a:chExt cx="2090995" cy="730969"/>
          </a:xfrm>
          <a:effectLst>
            <a:glow rad="25400">
              <a:schemeClr val="tx1"/>
            </a:glow>
          </a:effectLst>
        </p:grpSpPr>
        <p:sp>
          <p:nvSpPr>
            <p:cNvPr id="10" name="Freeform 9"/>
            <p:cNvSpPr/>
            <p:nvPr/>
          </p:nvSpPr>
          <p:spPr>
            <a:xfrm>
              <a:off x="6119720" y="4138387"/>
              <a:ext cx="2090995" cy="635252"/>
            </a:xfrm>
            <a:custGeom>
              <a:avLst/>
              <a:gdLst>
                <a:gd name="connsiteX0" fmla="*/ 0 w 2090995"/>
                <a:gd name="connsiteY0" fmla="*/ 22124 h 635252"/>
                <a:gd name="connsiteX1" fmla="*/ 1029076 w 2090995"/>
                <a:gd name="connsiteY1" fmla="*/ 22124 h 635252"/>
                <a:gd name="connsiteX2" fmla="*/ 1554562 w 2090995"/>
                <a:gd name="connsiteY2" fmla="*/ 252047 h 635252"/>
                <a:gd name="connsiteX3" fmla="*/ 2090995 w 2090995"/>
                <a:gd name="connsiteY3" fmla="*/ 635252 h 63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0995" h="635252">
                  <a:moveTo>
                    <a:pt x="0" y="22124"/>
                  </a:moveTo>
                  <a:cubicBezTo>
                    <a:pt x="384991" y="2964"/>
                    <a:pt x="769982" y="-16196"/>
                    <a:pt x="1029076" y="22124"/>
                  </a:cubicBezTo>
                  <a:cubicBezTo>
                    <a:pt x="1288170" y="60444"/>
                    <a:pt x="1377576" y="149859"/>
                    <a:pt x="1554562" y="252047"/>
                  </a:cubicBezTo>
                  <a:cubicBezTo>
                    <a:pt x="1731548" y="354235"/>
                    <a:pt x="1911271" y="494743"/>
                    <a:pt x="2090995" y="635252"/>
                  </a:cubicBezTo>
                </a:path>
              </a:pathLst>
            </a:custGeom>
            <a:ln w="25400">
              <a:solidFill>
                <a:srgbClr val="FF0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hord 26"/>
            <p:cNvSpPr/>
            <p:nvPr/>
          </p:nvSpPr>
          <p:spPr>
            <a:xfrm rot="8537618">
              <a:off x="6321699" y="4046465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Chord 27"/>
            <p:cNvSpPr/>
            <p:nvPr/>
          </p:nvSpPr>
          <p:spPr>
            <a:xfrm rot="8537618">
              <a:off x="6755738" y="4042670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Chord 28"/>
            <p:cNvSpPr/>
            <p:nvPr/>
          </p:nvSpPr>
          <p:spPr>
            <a:xfrm rot="9125618">
              <a:off x="7217384" y="4100419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hord 29"/>
            <p:cNvSpPr/>
            <p:nvPr/>
          </p:nvSpPr>
          <p:spPr>
            <a:xfrm rot="10338419">
              <a:off x="7602683" y="4301459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Chord 30"/>
            <p:cNvSpPr/>
            <p:nvPr/>
          </p:nvSpPr>
          <p:spPr>
            <a:xfrm rot="10338419">
              <a:off x="7945131" y="4534907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98068" y="3248680"/>
            <a:ext cx="2222418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Coastal Front Development</a:t>
            </a:r>
            <a:endParaRPr lang="en-US" sz="1400" dirty="0"/>
          </a:p>
        </p:txBody>
      </p:sp>
      <p:cxnSp>
        <p:nvCxnSpPr>
          <p:cNvPr id="33" name="Straight Arrow Connector 32"/>
          <p:cNvCxnSpPr>
            <a:stCxn id="32" idx="2"/>
          </p:cNvCxnSpPr>
          <p:nvPr/>
        </p:nvCxnSpPr>
        <p:spPr>
          <a:xfrm>
            <a:off x="1809277" y="3556457"/>
            <a:ext cx="815905" cy="38568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Freeform 33"/>
          <p:cNvSpPr/>
          <p:nvPr/>
        </p:nvSpPr>
        <p:spPr>
          <a:xfrm rot="473435">
            <a:off x="2264672" y="3636568"/>
            <a:ext cx="1817093" cy="718500"/>
          </a:xfrm>
          <a:custGeom>
            <a:avLst/>
            <a:gdLst>
              <a:gd name="connsiteX0" fmla="*/ 0 w 1227167"/>
              <a:gd name="connsiteY0" fmla="*/ 613564 h 613564"/>
              <a:gd name="connsiteX1" fmla="*/ 449486 w 1227167"/>
              <a:gd name="connsiteY1" fmla="*/ 399530 h 613564"/>
              <a:gd name="connsiteX2" fmla="*/ 984587 w 1227167"/>
              <a:gd name="connsiteY2" fmla="*/ 85614 h 613564"/>
              <a:gd name="connsiteX3" fmla="*/ 1227167 w 1227167"/>
              <a:gd name="connsiteY3" fmla="*/ 0 h 613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7167" h="613564">
                <a:moveTo>
                  <a:pt x="0" y="613564"/>
                </a:moveTo>
                <a:cubicBezTo>
                  <a:pt x="142694" y="550543"/>
                  <a:pt x="285388" y="487522"/>
                  <a:pt x="449486" y="399530"/>
                </a:cubicBezTo>
                <a:cubicBezTo>
                  <a:pt x="613584" y="311538"/>
                  <a:pt x="854973" y="152202"/>
                  <a:pt x="984587" y="85614"/>
                </a:cubicBezTo>
                <a:cubicBezTo>
                  <a:pt x="1114201" y="19026"/>
                  <a:pt x="1227167" y="0"/>
                  <a:pt x="1227167" y="0"/>
                </a:cubicBezTo>
              </a:path>
            </a:pathLst>
          </a:custGeom>
          <a:ln>
            <a:solidFill>
              <a:srgbClr val="FF0000"/>
            </a:solidFill>
            <a:prstDash val="dash"/>
          </a:ln>
          <a:effectLst>
            <a:glow rad="25400">
              <a:schemeClr val="tx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041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451" t="6052" r="7340"/>
          <a:stretch/>
        </p:blipFill>
        <p:spPr>
          <a:xfrm>
            <a:off x="1990" y="1732241"/>
            <a:ext cx="4753606" cy="44086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1251" t="5985" r="7208"/>
          <a:stretch/>
        </p:blipFill>
        <p:spPr>
          <a:xfrm>
            <a:off x="4778375" y="1732241"/>
            <a:ext cx="4163002" cy="4411795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WRF Ensemble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6529" y="1757746"/>
            <a:ext cx="364906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10 h Forecast 1000 UTC 13 Aug 2014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325531" y="1757746"/>
            <a:ext cx="14824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Best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683527" y="1757746"/>
            <a:ext cx="143192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Bad</a:t>
            </a:r>
            <a:r>
              <a:rPr lang="en-US" b="1" dirty="0" smtClean="0"/>
              <a:t> Member</a:t>
            </a:r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0" y="715398"/>
            <a:ext cx="91440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Mesoscale Forcing</a:t>
            </a:r>
          </a:p>
          <a:p>
            <a:pPr lvl="1"/>
            <a:r>
              <a:rPr lang="en-US" sz="1300" b="1" dirty="0" smtClean="0">
                <a:solidFill>
                  <a:srgbClr val="000090"/>
                </a:solidFill>
              </a:rPr>
              <a:t>1000 – 850-hPa layer mean temperature (</a:t>
            </a:r>
            <a:r>
              <a:rPr lang="en-US" sz="1300" b="1" baseline="30000" dirty="0" err="1" smtClean="0">
                <a:solidFill>
                  <a:srgbClr val="000090"/>
                </a:solidFill>
              </a:rPr>
              <a:t>o</a:t>
            </a:r>
            <a:r>
              <a:rPr lang="en-US" sz="1300" b="1" dirty="0" err="1" smtClean="0">
                <a:solidFill>
                  <a:srgbClr val="000090"/>
                </a:solidFill>
              </a:rPr>
              <a:t>C</a:t>
            </a:r>
            <a:r>
              <a:rPr lang="en-US" sz="1300" b="1" dirty="0" smtClean="0">
                <a:solidFill>
                  <a:srgbClr val="000090"/>
                </a:solidFill>
              </a:rPr>
              <a:t>, </a:t>
            </a:r>
            <a:r>
              <a:rPr lang="en-US" sz="1300" b="1" dirty="0">
                <a:solidFill>
                  <a:srgbClr val="000090"/>
                </a:solidFill>
              </a:rPr>
              <a:t>colored dotted contours)</a:t>
            </a:r>
            <a:r>
              <a:rPr lang="en-US" sz="1300" b="1" dirty="0" smtClean="0">
                <a:solidFill>
                  <a:srgbClr val="000090"/>
                </a:solidFill>
              </a:rPr>
              <a:t>, 1000 – 850-hPa layer mean winds (kt, </a:t>
            </a:r>
            <a:r>
              <a:rPr lang="en-US" sz="1300" b="1" dirty="0">
                <a:solidFill>
                  <a:srgbClr val="000090"/>
                </a:solidFill>
              </a:rPr>
              <a:t>barbs</a:t>
            </a:r>
            <a:r>
              <a:rPr lang="en-US" sz="1300" b="1" dirty="0" smtClean="0">
                <a:solidFill>
                  <a:srgbClr val="000090"/>
                </a:solidFill>
              </a:rPr>
              <a:t>), </a:t>
            </a:r>
            <a:r>
              <a:rPr lang="en-US" sz="1300" b="1" dirty="0">
                <a:solidFill>
                  <a:srgbClr val="000090"/>
                </a:solidFill>
              </a:rPr>
              <a:t>1000 – 850-hPa layer mean frontogenesis (K 100km </a:t>
            </a:r>
            <a:r>
              <a:rPr lang="en-US" sz="1300" b="1" baseline="30000" dirty="0">
                <a:solidFill>
                  <a:srgbClr val="000090"/>
                </a:solidFill>
              </a:rPr>
              <a:t>-1</a:t>
            </a:r>
            <a:r>
              <a:rPr lang="en-US" sz="1300" b="1" dirty="0">
                <a:solidFill>
                  <a:srgbClr val="000090"/>
                </a:solidFill>
              </a:rPr>
              <a:t> 3h</a:t>
            </a:r>
            <a:r>
              <a:rPr lang="en-US" sz="1300" b="1" baseline="30000" dirty="0">
                <a:solidFill>
                  <a:srgbClr val="000090"/>
                </a:solidFill>
              </a:rPr>
              <a:t>-1</a:t>
            </a:r>
            <a:r>
              <a:rPr lang="en-US" sz="1300" b="1" dirty="0">
                <a:solidFill>
                  <a:srgbClr val="000090"/>
                </a:solidFill>
              </a:rPr>
              <a:t>, shaded)</a:t>
            </a:r>
            <a:endParaRPr lang="en-US" sz="1300" b="1" baseline="30000" dirty="0">
              <a:solidFill>
                <a:srgbClr val="000090"/>
              </a:solidFill>
            </a:endParaRPr>
          </a:p>
          <a:p>
            <a:pPr lvl="1"/>
            <a:endParaRPr lang="en-US" sz="1300" b="1" baseline="30000" dirty="0" smtClean="0">
              <a:solidFill>
                <a:srgbClr val="00009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92714" t="15854" r="-238" b="30851"/>
          <a:stretch/>
        </p:blipFill>
        <p:spPr>
          <a:xfrm rot="5400000">
            <a:off x="4490277" y="4695713"/>
            <a:ext cx="576196" cy="375142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87897" y="3094792"/>
            <a:ext cx="1773846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Strong Frontogenesis</a:t>
            </a:r>
            <a:endParaRPr lang="en-US" sz="1400" dirty="0"/>
          </a:p>
        </p:txBody>
      </p:sp>
      <p:cxnSp>
        <p:nvCxnSpPr>
          <p:cNvPr id="19" name="Straight Arrow Connector 18"/>
          <p:cNvCxnSpPr>
            <a:stCxn id="18" idx="2"/>
          </p:cNvCxnSpPr>
          <p:nvPr/>
        </p:nvCxnSpPr>
        <p:spPr>
          <a:xfrm>
            <a:off x="1674820" y="3402569"/>
            <a:ext cx="1040190" cy="38568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792142" y="3892085"/>
            <a:ext cx="37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L</a:t>
            </a:r>
            <a:endParaRPr lang="en-US" sz="36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12077" y="3645563"/>
            <a:ext cx="37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L</a:t>
            </a:r>
            <a:endParaRPr lang="en-US" sz="36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328733" y="4522167"/>
            <a:ext cx="7766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effectLst>
                  <a:glow rad="63500">
                    <a:schemeClr val="bg1">
                      <a:alpha val="75000"/>
                    </a:schemeClr>
                  </a:glow>
                </a:effectLst>
              </a:rPr>
              <a:t>40+ kt</a:t>
            </a:r>
            <a:endParaRPr lang="en-US" b="1" dirty="0">
              <a:effectLst>
                <a:glow rad="63500">
                  <a:schemeClr val="bg1">
                    <a:alpha val="75000"/>
                  </a:schemeClr>
                </a:glow>
              </a:effectLst>
            </a:endParaRPr>
          </a:p>
        </p:txBody>
      </p:sp>
      <p:grpSp>
        <p:nvGrpSpPr>
          <p:cNvPr id="26" name="Group 25"/>
          <p:cNvGrpSpPr/>
          <p:nvPr/>
        </p:nvGrpSpPr>
        <p:grpSpPr>
          <a:xfrm rot="281735">
            <a:off x="2148014" y="4484287"/>
            <a:ext cx="1701496" cy="793618"/>
            <a:chOff x="5856599" y="5617456"/>
            <a:chExt cx="1701496" cy="793618"/>
          </a:xfrm>
          <a:effectLst>
            <a:glow rad="25400">
              <a:schemeClr val="tx1"/>
            </a:glow>
          </a:effectLst>
        </p:grpSpPr>
        <p:sp>
          <p:nvSpPr>
            <p:cNvPr id="27" name="Freeform 26"/>
            <p:cNvSpPr/>
            <p:nvPr/>
          </p:nvSpPr>
          <p:spPr>
            <a:xfrm>
              <a:off x="5856599" y="5622019"/>
              <a:ext cx="1701496" cy="789055"/>
            </a:xfrm>
            <a:custGeom>
              <a:avLst/>
              <a:gdLst>
                <a:gd name="connsiteX0" fmla="*/ 0 w 1701496"/>
                <a:gd name="connsiteY0" fmla="*/ 0 h 789055"/>
                <a:gd name="connsiteX1" fmla="*/ 320571 w 1701496"/>
                <a:gd name="connsiteY1" fmla="*/ 98632 h 789055"/>
                <a:gd name="connsiteX2" fmla="*/ 739781 w 1701496"/>
                <a:gd name="connsiteY2" fmla="*/ 308225 h 789055"/>
                <a:gd name="connsiteX3" fmla="*/ 1122001 w 1701496"/>
                <a:gd name="connsiteY3" fmla="*/ 456172 h 789055"/>
                <a:gd name="connsiteX4" fmla="*/ 1701496 w 1701496"/>
                <a:gd name="connsiteY4" fmla="*/ 789055 h 789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1496" h="789055">
                  <a:moveTo>
                    <a:pt x="0" y="0"/>
                  </a:moveTo>
                  <a:cubicBezTo>
                    <a:pt x="98637" y="23630"/>
                    <a:pt x="197274" y="47261"/>
                    <a:pt x="320571" y="98632"/>
                  </a:cubicBezTo>
                  <a:cubicBezTo>
                    <a:pt x="443868" y="150003"/>
                    <a:pt x="606209" y="248635"/>
                    <a:pt x="739781" y="308225"/>
                  </a:cubicBezTo>
                  <a:cubicBezTo>
                    <a:pt x="873353" y="367815"/>
                    <a:pt x="961715" y="376034"/>
                    <a:pt x="1122001" y="456172"/>
                  </a:cubicBezTo>
                  <a:cubicBezTo>
                    <a:pt x="1282287" y="536310"/>
                    <a:pt x="1701496" y="789055"/>
                    <a:pt x="1701496" y="789055"/>
                  </a:cubicBezTo>
                </a:path>
              </a:pathLst>
            </a:cu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Chord 27"/>
            <p:cNvSpPr/>
            <p:nvPr/>
          </p:nvSpPr>
          <p:spPr>
            <a:xfrm rot="9739355">
              <a:off x="6042659" y="5617456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Chord 28"/>
            <p:cNvSpPr/>
            <p:nvPr/>
          </p:nvSpPr>
          <p:spPr>
            <a:xfrm rot="9739355">
              <a:off x="6472576" y="5827915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hord 29"/>
            <p:cNvSpPr/>
            <p:nvPr/>
          </p:nvSpPr>
          <p:spPr>
            <a:xfrm rot="9739355">
              <a:off x="6863162" y="5983040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Chord 30"/>
            <p:cNvSpPr/>
            <p:nvPr/>
          </p:nvSpPr>
          <p:spPr>
            <a:xfrm rot="10003048">
              <a:off x="7244793" y="6193403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093077" y="4042670"/>
            <a:ext cx="2090995" cy="730969"/>
            <a:chOff x="6119720" y="4042670"/>
            <a:chExt cx="2090995" cy="730969"/>
          </a:xfrm>
          <a:effectLst>
            <a:glow rad="25400">
              <a:schemeClr val="tx1"/>
            </a:glow>
          </a:effectLst>
        </p:grpSpPr>
        <p:sp>
          <p:nvSpPr>
            <p:cNvPr id="33" name="Freeform 32"/>
            <p:cNvSpPr/>
            <p:nvPr/>
          </p:nvSpPr>
          <p:spPr>
            <a:xfrm>
              <a:off x="6119720" y="4138387"/>
              <a:ext cx="2090995" cy="635252"/>
            </a:xfrm>
            <a:custGeom>
              <a:avLst/>
              <a:gdLst>
                <a:gd name="connsiteX0" fmla="*/ 0 w 2090995"/>
                <a:gd name="connsiteY0" fmla="*/ 22124 h 635252"/>
                <a:gd name="connsiteX1" fmla="*/ 1029076 w 2090995"/>
                <a:gd name="connsiteY1" fmla="*/ 22124 h 635252"/>
                <a:gd name="connsiteX2" fmla="*/ 1554562 w 2090995"/>
                <a:gd name="connsiteY2" fmla="*/ 252047 h 635252"/>
                <a:gd name="connsiteX3" fmla="*/ 2090995 w 2090995"/>
                <a:gd name="connsiteY3" fmla="*/ 635252 h 63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0995" h="635252">
                  <a:moveTo>
                    <a:pt x="0" y="22124"/>
                  </a:moveTo>
                  <a:cubicBezTo>
                    <a:pt x="384991" y="2964"/>
                    <a:pt x="769982" y="-16196"/>
                    <a:pt x="1029076" y="22124"/>
                  </a:cubicBezTo>
                  <a:cubicBezTo>
                    <a:pt x="1288170" y="60444"/>
                    <a:pt x="1377576" y="149859"/>
                    <a:pt x="1554562" y="252047"/>
                  </a:cubicBezTo>
                  <a:cubicBezTo>
                    <a:pt x="1731548" y="354235"/>
                    <a:pt x="1911271" y="494743"/>
                    <a:pt x="2090995" y="635252"/>
                  </a:cubicBezTo>
                </a:path>
              </a:pathLst>
            </a:custGeom>
            <a:ln w="25400">
              <a:solidFill>
                <a:srgbClr val="FF0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Chord 33"/>
            <p:cNvSpPr/>
            <p:nvPr/>
          </p:nvSpPr>
          <p:spPr>
            <a:xfrm rot="8537618">
              <a:off x="6321699" y="4046465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Chord 34"/>
            <p:cNvSpPr/>
            <p:nvPr/>
          </p:nvSpPr>
          <p:spPr>
            <a:xfrm rot="8537618">
              <a:off x="6755738" y="4042670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Chord 35"/>
            <p:cNvSpPr/>
            <p:nvPr/>
          </p:nvSpPr>
          <p:spPr>
            <a:xfrm rot="9125618">
              <a:off x="7217384" y="4100419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hord 36"/>
            <p:cNvSpPr/>
            <p:nvPr/>
          </p:nvSpPr>
          <p:spPr>
            <a:xfrm rot="10338419">
              <a:off x="7602683" y="4301459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Chord 37"/>
            <p:cNvSpPr/>
            <p:nvPr/>
          </p:nvSpPr>
          <p:spPr>
            <a:xfrm rot="10338419">
              <a:off x="7945131" y="4534907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Freeform 40"/>
          <p:cNvSpPr/>
          <p:nvPr/>
        </p:nvSpPr>
        <p:spPr>
          <a:xfrm rot="473435">
            <a:off x="2264672" y="3636568"/>
            <a:ext cx="1817093" cy="718500"/>
          </a:xfrm>
          <a:custGeom>
            <a:avLst/>
            <a:gdLst>
              <a:gd name="connsiteX0" fmla="*/ 0 w 1227167"/>
              <a:gd name="connsiteY0" fmla="*/ 613564 h 613564"/>
              <a:gd name="connsiteX1" fmla="*/ 449486 w 1227167"/>
              <a:gd name="connsiteY1" fmla="*/ 399530 h 613564"/>
              <a:gd name="connsiteX2" fmla="*/ 984587 w 1227167"/>
              <a:gd name="connsiteY2" fmla="*/ 85614 h 613564"/>
              <a:gd name="connsiteX3" fmla="*/ 1227167 w 1227167"/>
              <a:gd name="connsiteY3" fmla="*/ 0 h 613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7167" h="613564">
                <a:moveTo>
                  <a:pt x="0" y="613564"/>
                </a:moveTo>
                <a:cubicBezTo>
                  <a:pt x="142694" y="550543"/>
                  <a:pt x="285388" y="487522"/>
                  <a:pt x="449486" y="399530"/>
                </a:cubicBezTo>
                <a:cubicBezTo>
                  <a:pt x="613584" y="311538"/>
                  <a:pt x="854973" y="152202"/>
                  <a:pt x="984587" y="85614"/>
                </a:cubicBezTo>
                <a:cubicBezTo>
                  <a:pt x="1114201" y="19026"/>
                  <a:pt x="1227167" y="0"/>
                  <a:pt x="1227167" y="0"/>
                </a:cubicBezTo>
              </a:path>
            </a:pathLst>
          </a:custGeom>
          <a:ln>
            <a:solidFill>
              <a:srgbClr val="FF0000"/>
            </a:solidFill>
            <a:prstDash val="dash"/>
          </a:ln>
          <a:effectLst>
            <a:glow rad="25400">
              <a:schemeClr val="tx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343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Conclusions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719596"/>
            <a:ext cx="8229600" cy="58318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0000"/>
                </a:solidFill>
              </a:rPr>
              <a:t>ECMWF Ensemble depicts predictable synoptic scale event</a:t>
            </a:r>
          </a:p>
          <a:p>
            <a:pPr lvl="1"/>
            <a:r>
              <a:rPr lang="en-US" sz="2000" b="1" dirty="0">
                <a:solidFill>
                  <a:srgbClr val="000090"/>
                </a:solidFill>
              </a:rPr>
              <a:t>Low </a:t>
            </a:r>
            <a:r>
              <a:rPr lang="en-US" sz="2000" b="1" dirty="0" smtClean="0">
                <a:solidFill>
                  <a:srgbClr val="000090"/>
                </a:solidFill>
              </a:rPr>
              <a:t>spread </a:t>
            </a:r>
            <a:r>
              <a:rPr lang="en-US" sz="2000" b="1" dirty="0">
                <a:solidFill>
                  <a:srgbClr val="000090"/>
                </a:solidFill>
              </a:rPr>
              <a:t>and decent verification of moderate precipitation</a:t>
            </a:r>
          </a:p>
          <a:p>
            <a:pPr lvl="1"/>
            <a:r>
              <a:rPr lang="en-US" sz="2000" b="1" dirty="0">
                <a:solidFill>
                  <a:srgbClr val="000090"/>
                </a:solidFill>
              </a:rPr>
              <a:t>Cannot predict concentrated extreme precipitation totals due to coarse resolution among other </a:t>
            </a:r>
            <a:r>
              <a:rPr lang="en-US" sz="2000" b="1" dirty="0" smtClean="0">
                <a:solidFill>
                  <a:srgbClr val="000090"/>
                </a:solidFill>
              </a:rPr>
              <a:t>things</a:t>
            </a:r>
            <a:endParaRPr lang="en-US" sz="2000" b="1" dirty="0" smtClean="0">
              <a:solidFill>
                <a:srgbClr val="000000"/>
              </a:solidFill>
            </a:endParaRPr>
          </a:p>
          <a:p>
            <a:r>
              <a:rPr lang="en-US" b="1" dirty="0" smtClean="0">
                <a:solidFill>
                  <a:srgbClr val="000000"/>
                </a:solidFill>
              </a:rPr>
              <a:t>Best WRF member captures event evolution</a:t>
            </a:r>
          </a:p>
          <a:p>
            <a:pPr lvl="1"/>
            <a:r>
              <a:rPr lang="en-US" sz="2000" b="1" dirty="0" smtClean="0">
                <a:solidFill>
                  <a:srgbClr val="000090"/>
                </a:solidFill>
              </a:rPr>
              <a:t>Strong low-level frontogenesis aids in mesoscale organization of convection</a:t>
            </a:r>
          </a:p>
          <a:p>
            <a:pPr lvl="2"/>
            <a:r>
              <a:rPr lang="en-US" sz="1600" b="1" dirty="0" smtClean="0">
                <a:solidFill>
                  <a:srgbClr val="000090"/>
                </a:solidFill>
              </a:rPr>
              <a:t>Coastal front well depicted in best simulation, but absent in bad simulation</a:t>
            </a:r>
          </a:p>
          <a:p>
            <a:pPr lvl="1"/>
            <a:r>
              <a:rPr lang="en-US" sz="2000" b="1" dirty="0" smtClean="0">
                <a:solidFill>
                  <a:srgbClr val="000090"/>
                </a:solidFill>
              </a:rPr>
              <a:t>Strong low-level moisture flux convergence aids in enhancing precipitation totals</a:t>
            </a:r>
          </a:p>
          <a:p>
            <a:pPr lvl="2"/>
            <a:r>
              <a:rPr lang="en-US" sz="1600" b="1" dirty="0">
                <a:solidFill>
                  <a:srgbClr val="000090"/>
                </a:solidFill>
              </a:rPr>
              <a:t>Precipitable water over KISP in best simulation &gt; </a:t>
            </a:r>
            <a:r>
              <a:rPr lang="en-US" sz="1600" b="1" dirty="0" smtClean="0">
                <a:solidFill>
                  <a:srgbClr val="000090"/>
                </a:solidFill>
              </a:rPr>
              <a:t>95</a:t>
            </a:r>
            <a:r>
              <a:rPr lang="en-US" sz="1600" b="1" baseline="30000" dirty="0" smtClean="0">
                <a:solidFill>
                  <a:srgbClr val="000090"/>
                </a:solidFill>
              </a:rPr>
              <a:t>th</a:t>
            </a:r>
            <a:r>
              <a:rPr lang="en-US" sz="1600" b="1" dirty="0" smtClean="0">
                <a:solidFill>
                  <a:srgbClr val="000090"/>
                </a:solidFill>
              </a:rPr>
              <a:t> </a:t>
            </a:r>
            <a:r>
              <a:rPr lang="en-US" sz="1600" b="1" dirty="0">
                <a:solidFill>
                  <a:srgbClr val="000090"/>
                </a:solidFill>
              </a:rPr>
              <a:t>percentile for </a:t>
            </a:r>
            <a:r>
              <a:rPr lang="en-US" sz="1600" b="1" dirty="0" smtClean="0">
                <a:solidFill>
                  <a:srgbClr val="000090"/>
                </a:solidFill>
              </a:rPr>
              <a:t>August</a:t>
            </a:r>
          </a:p>
          <a:p>
            <a:pPr lvl="1"/>
            <a:r>
              <a:rPr lang="en-US" sz="2000" b="1" dirty="0" smtClean="0">
                <a:solidFill>
                  <a:srgbClr val="000090"/>
                </a:solidFill>
              </a:rPr>
              <a:t>Future work will investigate why particular WRF ensemble members had superior forecast</a:t>
            </a:r>
          </a:p>
          <a:p>
            <a:pPr lvl="2"/>
            <a:r>
              <a:rPr lang="en-US" sz="1600" b="1" dirty="0" smtClean="0">
                <a:solidFill>
                  <a:srgbClr val="000090"/>
                </a:solidFill>
              </a:rPr>
              <a:t>Microphysics, Boundary Layer Physics?</a:t>
            </a:r>
          </a:p>
        </p:txBody>
      </p:sp>
    </p:spTree>
    <p:extLst>
      <p:ext uri="{BB962C8B-B14F-4D97-AF65-F5344CB8AC3E}">
        <p14:creationId xmlns:p14="http://schemas.microsoft.com/office/powerpoint/2010/main" val="1505941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3"/>
          <a:srcRect r="8038"/>
          <a:stretch/>
        </p:blipFill>
        <p:spPr>
          <a:xfrm>
            <a:off x="630979" y="655110"/>
            <a:ext cx="7579753" cy="4940300"/>
          </a:xfrm>
          <a:prstGeom prst="rect">
            <a:avLst/>
          </a:prstGeom>
        </p:spPr>
      </p:pic>
      <p:cxnSp>
        <p:nvCxnSpPr>
          <p:cNvPr id="44" name="Straight Connector 43"/>
          <p:cNvCxnSpPr/>
          <p:nvPr/>
        </p:nvCxnSpPr>
        <p:spPr>
          <a:xfrm>
            <a:off x="5320560" y="3207590"/>
            <a:ext cx="3089587" cy="3508357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6" name="Picture 105"/>
          <p:cNvPicPr>
            <a:picLocks noChangeAspect="1"/>
          </p:cNvPicPr>
          <p:nvPr/>
        </p:nvPicPr>
        <p:blipFill rotWithShape="1">
          <a:blip r:embed="rId4"/>
          <a:srcRect l="10866" t="6361" r="8265" b="4768"/>
          <a:stretch/>
        </p:blipFill>
        <p:spPr>
          <a:xfrm>
            <a:off x="5069050" y="3392847"/>
            <a:ext cx="3339922" cy="334986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03" name="Rectangle 102"/>
          <p:cNvSpPr/>
          <p:nvPr/>
        </p:nvSpPr>
        <p:spPr>
          <a:xfrm>
            <a:off x="4744849" y="2612743"/>
            <a:ext cx="585787" cy="574119"/>
          </a:xfrm>
          <a:prstGeom prst="rect">
            <a:avLst/>
          </a:prstGeom>
          <a:solidFill>
            <a:schemeClr val="bg1">
              <a:alpha val="50000"/>
            </a:schemeClr>
          </a:solidFill>
          <a:ln w="19050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4734773" y="2613629"/>
            <a:ext cx="585787" cy="574119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533634" y="936242"/>
            <a:ext cx="37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L</a:t>
            </a:r>
            <a:endParaRPr lang="en-US" sz="36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325608" y="3225214"/>
            <a:ext cx="1523029" cy="1261992"/>
            <a:chOff x="3209903" y="3687504"/>
            <a:chExt cx="1523029" cy="1261992"/>
          </a:xfrm>
          <a:effectLst>
            <a:glow rad="25400">
              <a:schemeClr val="tx1"/>
            </a:glow>
          </a:effectLst>
        </p:grpSpPr>
        <p:sp>
          <p:nvSpPr>
            <p:cNvPr id="7" name="Isosceles Triangle 6"/>
            <p:cNvSpPr/>
            <p:nvPr/>
          </p:nvSpPr>
          <p:spPr>
            <a:xfrm rot="8050204">
              <a:off x="4226653" y="4326373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/>
            <p:cNvSpPr/>
            <p:nvPr/>
          </p:nvSpPr>
          <p:spPr>
            <a:xfrm rot="7644689">
              <a:off x="4419562" y="4123001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/>
            <p:cNvSpPr/>
            <p:nvPr/>
          </p:nvSpPr>
          <p:spPr>
            <a:xfrm rot="8602095">
              <a:off x="4018045" y="4536613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Isosceles Triangle 9"/>
            <p:cNvSpPr/>
            <p:nvPr/>
          </p:nvSpPr>
          <p:spPr>
            <a:xfrm rot="9138876">
              <a:off x="3742805" y="4721701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/>
            <p:cNvSpPr/>
            <p:nvPr/>
          </p:nvSpPr>
          <p:spPr>
            <a:xfrm rot="10003320">
              <a:off x="3450385" y="4822367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/>
            <p:cNvSpPr/>
            <p:nvPr/>
          </p:nvSpPr>
          <p:spPr>
            <a:xfrm rot="7203575">
              <a:off x="4585009" y="3885716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3209903" y="3687504"/>
              <a:ext cx="1503004" cy="1200041"/>
            </a:xfrm>
            <a:custGeom>
              <a:avLst/>
              <a:gdLst>
                <a:gd name="connsiteX0" fmla="*/ 1503004 w 1503004"/>
                <a:gd name="connsiteY0" fmla="*/ 0 h 1200041"/>
                <a:gd name="connsiteX1" fmla="*/ 1316585 w 1503004"/>
                <a:gd name="connsiteY1" fmla="*/ 361177 h 1200041"/>
                <a:gd name="connsiteX2" fmla="*/ 704897 w 1503004"/>
                <a:gd name="connsiteY2" fmla="*/ 978674 h 1200041"/>
                <a:gd name="connsiteX3" fmla="*/ 0 w 1503004"/>
                <a:gd name="connsiteY3" fmla="*/ 1200041 h 1200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3004" h="1200041">
                  <a:moveTo>
                    <a:pt x="1503004" y="0"/>
                  </a:moveTo>
                  <a:cubicBezTo>
                    <a:pt x="1476303" y="99032"/>
                    <a:pt x="1449603" y="198065"/>
                    <a:pt x="1316585" y="361177"/>
                  </a:cubicBezTo>
                  <a:cubicBezTo>
                    <a:pt x="1183567" y="524289"/>
                    <a:pt x="924328" y="838863"/>
                    <a:pt x="704897" y="978674"/>
                  </a:cubicBezTo>
                  <a:cubicBezTo>
                    <a:pt x="485466" y="1118485"/>
                    <a:pt x="0" y="1200041"/>
                    <a:pt x="0" y="1200041"/>
                  </a:cubicBezTo>
                </a:path>
              </a:pathLst>
            </a:cu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858732" y="1336030"/>
            <a:ext cx="919192" cy="1446245"/>
            <a:chOff x="3763347" y="1778000"/>
            <a:chExt cx="919192" cy="1446245"/>
          </a:xfrm>
          <a:effectLst>
            <a:glow rad="25400">
              <a:schemeClr val="tx1"/>
            </a:glow>
          </a:effectLst>
        </p:grpSpPr>
        <p:sp>
          <p:nvSpPr>
            <p:cNvPr id="15" name="Freeform 14"/>
            <p:cNvSpPr/>
            <p:nvPr/>
          </p:nvSpPr>
          <p:spPr>
            <a:xfrm>
              <a:off x="3763347" y="1778000"/>
              <a:ext cx="876041" cy="1446245"/>
            </a:xfrm>
            <a:custGeom>
              <a:avLst/>
              <a:gdLst>
                <a:gd name="connsiteX0" fmla="*/ 0 w 876041"/>
                <a:gd name="connsiteY0" fmla="*/ 0 h 1446245"/>
                <a:gd name="connsiteX1" fmla="*/ 264367 w 876041"/>
                <a:gd name="connsiteY1" fmla="*/ 305837 h 1446245"/>
                <a:gd name="connsiteX2" fmla="*/ 876041 w 876041"/>
                <a:gd name="connsiteY2" fmla="*/ 1446245 h 144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6041" h="1446245">
                  <a:moveTo>
                    <a:pt x="0" y="0"/>
                  </a:moveTo>
                  <a:cubicBezTo>
                    <a:pt x="59180" y="32398"/>
                    <a:pt x="118360" y="64796"/>
                    <a:pt x="264367" y="305837"/>
                  </a:cubicBezTo>
                  <a:cubicBezTo>
                    <a:pt x="410374" y="546878"/>
                    <a:pt x="876041" y="1446245"/>
                    <a:pt x="876041" y="1446245"/>
                  </a:cubicBezTo>
                </a:path>
              </a:pathLst>
            </a:custGeom>
            <a:ln>
              <a:solidFill>
                <a:srgbClr val="8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hord 19"/>
            <p:cNvSpPr/>
            <p:nvPr/>
          </p:nvSpPr>
          <p:spPr>
            <a:xfrm rot="11702110">
              <a:off x="4004257" y="2114375"/>
              <a:ext cx="218914" cy="203532"/>
            </a:xfrm>
            <a:prstGeom prst="chord">
              <a:avLst>
                <a:gd name="adj1" fmla="val 2700000"/>
                <a:gd name="adj2" fmla="val 13666275"/>
              </a:avLst>
            </a:prstGeom>
            <a:solidFill>
              <a:srgbClr val="8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Isosceles Triangle 22"/>
            <p:cNvSpPr/>
            <p:nvPr/>
          </p:nvSpPr>
          <p:spPr>
            <a:xfrm rot="3433186">
              <a:off x="4237095" y="2415698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8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Isosceles Triangle 23"/>
            <p:cNvSpPr/>
            <p:nvPr/>
          </p:nvSpPr>
          <p:spPr>
            <a:xfrm rot="3433186">
              <a:off x="3923165" y="1868300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8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hord 24"/>
            <p:cNvSpPr/>
            <p:nvPr/>
          </p:nvSpPr>
          <p:spPr>
            <a:xfrm rot="11702110">
              <a:off x="4311113" y="2690383"/>
              <a:ext cx="218914" cy="203532"/>
            </a:xfrm>
            <a:prstGeom prst="chord">
              <a:avLst>
                <a:gd name="adj1" fmla="val 2700000"/>
                <a:gd name="adj2" fmla="val 13666275"/>
              </a:avLst>
            </a:prstGeom>
            <a:solidFill>
              <a:srgbClr val="8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Isosceles Triangle 25"/>
            <p:cNvSpPr/>
            <p:nvPr/>
          </p:nvSpPr>
          <p:spPr>
            <a:xfrm rot="3433186">
              <a:off x="4534616" y="2974839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8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5320560" y="2613629"/>
            <a:ext cx="3049925" cy="775881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721366" y="3187748"/>
            <a:ext cx="329306" cy="3508357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734773" y="2613629"/>
            <a:ext cx="347513" cy="839925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5010032" y="2955783"/>
            <a:ext cx="812800" cy="334657"/>
            <a:chOff x="4924807" y="3367273"/>
            <a:chExt cx="812800" cy="334657"/>
          </a:xfrm>
          <a:effectLst>
            <a:glow rad="25400">
              <a:schemeClr val="tx1"/>
            </a:glow>
          </a:effectLst>
        </p:grpSpPr>
        <p:sp>
          <p:nvSpPr>
            <p:cNvPr id="21" name="Chord 20"/>
            <p:cNvSpPr/>
            <p:nvPr/>
          </p:nvSpPr>
          <p:spPr>
            <a:xfrm rot="9739355">
              <a:off x="5130925" y="3367273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4924807" y="3404905"/>
              <a:ext cx="812800" cy="297025"/>
            </a:xfrm>
            <a:custGeom>
              <a:avLst/>
              <a:gdLst>
                <a:gd name="connsiteX0" fmla="*/ 0 w 812800"/>
                <a:gd name="connsiteY0" fmla="*/ 2385 h 297025"/>
                <a:gd name="connsiteX1" fmla="*/ 274320 w 812800"/>
                <a:gd name="connsiteY1" fmla="*/ 43025 h 297025"/>
                <a:gd name="connsiteX2" fmla="*/ 812800 w 812800"/>
                <a:gd name="connsiteY2" fmla="*/ 297025 h 297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2800" h="297025">
                  <a:moveTo>
                    <a:pt x="0" y="2385"/>
                  </a:moveTo>
                  <a:cubicBezTo>
                    <a:pt x="69426" y="-1849"/>
                    <a:pt x="138853" y="-6082"/>
                    <a:pt x="274320" y="43025"/>
                  </a:cubicBezTo>
                  <a:cubicBezTo>
                    <a:pt x="409787" y="92132"/>
                    <a:pt x="611293" y="194578"/>
                    <a:pt x="812800" y="297025"/>
                  </a:cubicBezTo>
                </a:path>
              </a:pathLst>
            </a:cu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Chord 28"/>
            <p:cNvSpPr/>
            <p:nvPr/>
          </p:nvSpPr>
          <p:spPr>
            <a:xfrm rot="9739355">
              <a:off x="5418516" y="3497331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372751" y="1371448"/>
            <a:ext cx="1204819" cy="509951"/>
            <a:chOff x="2287526" y="1782938"/>
            <a:chExt cx="1204819" cy="509951"/>
          </a:xfrm>
          <a:effectLst>
            <a:glow rad="25400">
              <a:schemeClr val="tx1"/>
            </a:glow>
          </a:effectLst>
        </p:grpSpPr>
        <p:sp>
          <p:nvSpPr>
            <p:cNvPr id="32" name="Freeform 31"/>
            <p:cNvSpPr/>
            <p:nvPr/>
          </p:nvSpPr>
          <p:spPr>
            <a:xfrm>
              <a:off x="2287526" y="1782938"/>
              <a:ext cx="1204819" cy="407063"/>
            </a:xfrm>
            <a:custGeom>
              <a:avLst/>
              <a:gdLst>
                <a:gd name="connsiteX0" fmla="*/ 1204819 w 1204819"/>
                <a:gd name="connsiteY0" fmla="*/ 0 h 407063"/>
                <a:gd name="connsiteX1" fmla="*/ 602409 w 1204819"/>
                <a:gd name="connsiteY1" fmla="*/ 301226 h 407063"/>
                <a:gd name="connsiteX2" fmla="*/ 0 w 1204819"/>
                <a:gd name="connsiteY2" fmla="*/ 407063 h 407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4819" h="407063">
                  <a:moveTo>
                    <a:pt x="1204819" y="0"/>
                  </a:moveTo>
                  <a:cubicBezTo>
                    <a:pt x="1004015" y="116691"/>
                    <a:pt x="803212" y="233382"/>
                    <a:pt x="602409" y="301226"/>
                  </a:cubicBezTo>
                  <a:cubicBezTo>
                    <a:pt x="401606" y="369070"/>
                    <a:pt x="0" y="407063"/>
                    <a:pt x="0" y="407063"/>
                  </a:cubicBezTo>
                </a:path>
              </a:pathLst>
            </a:cu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Isosceles Triangle 32"/>
            <p:cNvSpPr/>
            <p:nvPr/>
          </p:nvSpPr>
          <p:spPr>
            <a:xfrm rot="9031450">
              <a:off x="3295230" y="1858371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Isosceles Triangle 33"/>
            <p:cNvSpPr/>
            <p:nvPr/>
          </p:nvSpPr>
          <p:spPr>
            <a:xfrm rot="9225103">
              <a:off x="3060289" y="1988852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Isosceles Triangle 34"/>
            <p:cNvSpPr/>
            <p:nvPr/>
          </p:nvSpPr>
          <p:spPr>
            <a:xfrm rot="9726843">
              <a:off x="2792147" y="2095742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Isosceles Triangle 35"/>
            <p:cNvSpPr/>
            <p:nvPr/>
          </p:nvSpPr>
          <p:spPr>
            <a:xfrm rot="10093237">
              <a:off x="2450223" y="2165760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671917" y="2613629"/>
            <a:ext cx="37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L</a:t>
            </a:r>
            <a:endParaRPr lang="en-US" sz="36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009778" y="5174553"/>
            <a:ext cx="37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L</a:t>
            </a:r>
            <a:endParaRPr lang="en-US" sz="36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6338311" y="5617456"/>
            <a:ext cx="1701496" cy="793618"/>
            <a:chOff x="5856599" y="5617456"/>
            <a:chExt cx="1701496" cy="793618"/>
          </a:xfrm>
          <a:effectLst>
            <a:glow rad="25400">
              <a:schemeClr val="tx1"/>
            </a:glow>
          </a:effectLst>
        </p:grpSpPr>
        <p:sp>
          <p:nvSpPr>
            <p:cNvPr id="57" name="Freeform 56"/>
            <p:cNvSpPr/>
            <p:nvPr/>
          </p:nvSpPr>
          <p:spPr>
            <a:xfrm>
              <a:off x="5856599" y="5622019"/>
              <a:ext cx="1701496" cy="789055"/>
            </a:xfrm>
            <a:custGeom>
              <a:avLst/>
              <a:gdLst>
                <a:gd name="connsiteX0" fmla="*/ 0 w 1701496"/>
                <a:gd name="connsiteY0" fmla="*/ 0 h 789055"/>
                <a:gd name="connsiteX1" fmla="*/ 320571 w 1701496"/>
                <a:gd name="connsiteY1" fmla="*/ 98632 h 789055"/>
                <a:gd name="connsiteX2" fmla="*/ 739781 w 1701496"/>
                <a:gd name="connsiteY2" fmla="*/ 308225 h 789055"/>
                <a:gd name="connsiteX3" fmla="*/ 1122001 w 1701496"/>
                <a:gd name="connsiteY3" fmla="*/ 456172 h 789055"/>
                <a:gd name="connsiteX4" fmla="*/ 1701496 w 1701496"/>
                <a:gd name="connsiteY4" fmla="*/ 789055 h 789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1496" h="789055">
                  <a:moveTo>
                    <a:pt x="0" y="0"/>
                  </a:moveTo>
                  <a:cubicBezTo>
                    <a:pt x="98637" y="23630"/>
                    <a:pt x="197274" y="47261"/>
                    <a:pt x="320571" y="98632"/>
                  </a:cubicBezTo>
                  <a:cubicBezTo>
                    <a:pt x="443868" y="150003"/>
                    <a:pt x="606209" y="248635"/>
                    <a:pt x="739781" y="308225"/>
                  </a:cubicBezTo>
                  <a:cubicBezTo>
                    <a:pt x="873353" y="367815"/>
                    <a:pt x="961715" y="376034"/>
                    <a:pt x="1122001" y="456172"/>
                  </a:cubicBezTo>
                  <a:cubicBezTo>
                    <a:pt x="1282287" y="536310"/>
                    <a:pt x="1701496" y="789055"/>
                    <a:pt x="1701496" y="789055"/>
                  </a:cubicBezTo>
                </a:path>
              </a:pathLst>
            </a:cu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Chord 57"/>
            <p:cNvSpPr/>
            <p:nvPr/>
          </p:nvSpPr>
          <p:spPr>
            <a:xfrm rot="9739355">
              <a:off x="6042659" y="5617456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Chord 58"/>
            <p:cNvSpPr/>
            <p:nvPr/>
          </p:nvSpPr>
          <p:spPr>
            <a:xfrm rot="9739355">
              <a:off x="6472576" y="5827915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Chord 59"/>
            <p:cNvSpPr/>
            <p:nvPr/>
          </p:nvSpPr>
          <p:spPr>
            <a:xfrm rot="9739355">
              <a:off x="6863162" y="5983040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Chord 60"/>
            <p:cNvSpPr/>
            <p:nvPr/>
          </p:nvSpPr>
          <p:spPr>
            <a:xfrm rot="10003048">
              <a:off x="7244793" y="6193403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Freeform 62"/>
          <p:cNvSpPr/>
          <p:nvPr/>
        </p:nvSpPr>
        <p:spPr>
          <a:xfrm rot="248725">
            <a:off x="6390518" y="4966541"/>
            <a:ext cx="1155820" cy="664475"/>
          </a:xfrm>
          <a:custGeom>
            <a:avLst/>
            <a:gdLst>
              <a:gd name="connsiteX0" fmla="*/ 0 w 1227167"/>
              <a:gd name="connsiteY0" fmla="*/ 613564 h 613564"/>
              <a:gd name="connsiteX1" fmla="*/ 449486 w 1227167"/>
              <a:gd name="connsiteY1" fmla="*/ 399530 h 613564"/>
              <a:gd name="connsiteX2" fmla="*/ 984587 w 1227167"/>
              <a:gd name="connsiteY2" fmla="*/ 85614 h 613564"/>
              <a:gd name="connsiteX3" fmla="*/ 1227167 w 1227167"/>
              <a:gd name="connsiteY3" fmla="*/ 0 h 613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7167" h="613564">
                <a:moveTo>
                  <a:pt x="0" y="613564"/>
                </a:moveTo>
                <a:cubicBezTo>
                  <a:pt x="142694" y="550543"/>
                  <a:pt x="285388" y="487522"/>
                  <a:pt x="449486" y="399530"/>
                </a:cubicBezTo>
                <a:cubicBezTo>
                  <a:pt x="613584" y="311538"/>
                  <a:pt x="854973" y="152202"/>
                  <a:pt x="984587" y="85614"/>
                </a:cubicBezTo>
                <a:cubicBezTo>
                  <a:pt x="1114201" y="19026"/>
                  <a:pt x="1227167" y="0"/>
                  <a:pt x="1227167" y="0"/>
                </a:cubicBezTo>
              </a:path>
            </a:pathLst>
          </a:custGeom>
          <a:ln>
            <a:solidFill>
              <a:srgbClr val="FF0000"/>
            </a:solidFill>
            <a:prstDash val="dash"/>
          </a:ln>
          <a:effectLst>
            <a:glow rad="25400">
              <a:schemeClr val="tx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 rot="19715251">
            <a:off x="6168730" y="5050858"/>
            <a:ext cx="552554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r="2700000" algn="tl" rotWithShape="0">
                    <a:srgbClr val="000000"/>
                  </a:outerShdw>
                </a:effectLst>
              </a:rPr>
              <a:t>F</a:t>
            </a:r>
            <a:r>
              <a:rPr lang="en-US" sz="1600" b="1" baseline="-25000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r="2700000" algn="tl" rotWithShape="0">
                    <a:srgbClr val="000000"/>
                  </a:outerShdw>
                </a:effectLst>
                <a:latin typeface="Arial Black"/>
                <a:cs typeface="Arial Black"/>
              </a:rPr>
              <a:t>gen</a:t>
            </a:r>
            <a:endParaRPr lang="en-US" sz="1600" b="1" baseline="-25000" dirty="0">
              <a:ln>
                <a:solidFill>
                  <a:schemeClr val="tx1">
                    <a:alpha val="50000"/>
                  </a:schemeClr>
                </a:solidFill>
              </a:ln>
              <a:solidFill>
                <a:schemeClr val="bg1"/>
              </a:solidFill>
              <a:effectLst>
                <a:outerShdw blurRad="50800" dir="2700000" algn="tl" rotWithShape="0">
                  <a:srgbClr val="000000"/>
                </a:outerShdw>
              </a:effectLst>
              <a:latin typeface="Arial Black"/>
              <a:cs typeface="Arial Black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5862690" y="5747735"/>
            <a:ext cx="428489" cy="895539"/>
            <a:chOff x="5380978" y="5747735"/>
            <a:chExt cx="428489" cy="895539"/>
          </a:xfrm>
          <a:effectLst>
            <a:glow rad="25400">
              <a:schemeClr val="tx1"/>
            </a:glow>
          </a:effectLst>
        </p:grpSpPr>
        <p:sp>
          <p:nvSpPr>
            <p:cNvPr id="71" name="Freeform 70"/>
            <p:cNvSpPr/>
            <p:nvPr/>
          </p:nvSpPr>
          <p:spPr>
            <a:xfrm>
              <a:off x="5380978" y="5747735"/>
              <a:ext cx="341908" cy="895539"/>
            </a:xfrm>
            <a:custGeom>
              <a:avLst/>
              <a:gdLst>
                <a:gd name="connsiteX0" fmla="*/ 341908 w 341908"/>
                <a:gd name="connsiteY0" fmla="*/ 0 h 895539"/>
                <a:gd name="connsiteX1" fmla="*/ 268642 w 341908"/>
                <a:gd name="connsiteY1" fmla="*/ 341933 h 895539"/>
                <a:gd name="connsiteX2" fmla="*/ 0 w 341908"/>
                <a:gd name="connsiteY2" fmla="*/ 895539 h 89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1908" h="895539">
                  <a:moveTo>
                    <a:pt x="341908" y="0"/>
                  </a:moveTo>
                  <a:cubicBezTo>
                    <a:pt x="333767" y="96338"/>
                    <a:pt x="325627" y="192676"/>
                    <a:pt x="268642" y="341933"/>
                  </a:cubicBezTo>
                  <a:cubicBezTo>
                    <a:pt x="211657" y="491190"/>
                    <a:pt x="105828" y="693364"/>
                    <a:pt x="0" y="895539"/>
                  </a:cubicBezTo>
                </a:path>
              </a:pathLst>
            </a:cu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Isosceles Triangle 71"/>
            <p:cNvSpPr/>
            <p:nvPr/>
          </p:nvSpPr>
          <p:spPr>
            <a:xfrm rot="7318650">
              <a:off x="5437152" y="6446654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Isosceles Triangle 72"/>
            <p:cNvSpPr/>
            <p:nvPr/>
          </p:nvSpPr>
          <p:spPr>
            <a:xfrm rot="6845725">
              <a:off x="5565244" y="6202228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Isosceles Triangle 73"/>
            <p:cNvSpPr/>
            <p:nvPr/>
          </p:nvSpPr>
          <p:spPr>
            <a:xfrm rot="6276038">
              <a:off x="5661544" y="5935904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TextBox 75"/>
          <p:cNvSpPr txBox="1"/>
          <p:nvPr/>
        </p:nvSpPr>
        <p:spPr>
          <a:xfrm rot="19782457">
            <a:off x="5246283" y="5068025"/>
            <a:ext cx="552181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8000"/>
                </a:solidFill>
                <a:effectLst>
                  <a:glow rad="101600">
                    <a:schemeClr val="bg1">
                      <a:alpha val="50000"/>
                    </a:schemeClr>
                  </a:glow>
                </a:effectLst>
              </a:rPr>
              <a:t>18</a:t>
            </a:r>
            <a:r>
              <a:rPr lang="en-US" sz="1200" b="1" baseline="30000" dirty="0" smtClean="0">
                <a:solidFill>
                  <a:srgbClr val="FF8000"/>
                </a:solidFill>
                <a:effectLst>
                  <a:glow rad="101600">
                    <a:schemeClr val="bg1">
                      <a:alpha val="50000"/>
                    </a:schemeClr>
                  </a:glow>
                </a:effectLst>
              </a:rPr>
              <a:t>o</a:t>
            </a:r>
            <a:r>
              <a:rPr lang="en-US" sz="1200" b="1" dirty="0" smtClean="0">
                <a:solidFill>
                  <a:srgbClr val="FF8000"/>
                </a:solidFill>
                <a:effectLst>
                  <a:glow rad="101600">
                    <a:schemeClr val="bg1">
                      <a:alpha val="50000"/>
                    </a:schemeClr>
                  </a:glow>
                </a:effectLst>
              </a:rPr>
              <a:t>C</a:t>
            </a:r>
            <a:endParaRPr lang="en-US" sz="1200" b="1" baseline="30000" dirty="0">
              <a:solidFill>
                <a:srgbClr val="FF8000"/>
              </a:solidFill>
              <a:effectLst>
                <a:glow rad="101600">
                  <a:schemeClr val="bg1">
                    <a:alpha val="50000"/>
                  </a:schemeClr>
                </a:glow>
              </a:effectLst>
              <a:latin typeface="Arial Black"/>
              <a:cs typeface="Arial Black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320560" y="4753114"/>
            <a:ext cx="552181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  <a:effectLst>
                  <a:glow rad="50800">
                    <a:schemeClr val="bg1">
                      <a:alpha val="50000"/>
                    </a:schemeClr>
                  </a:glow>
                </a:effectLst>
              </a:rPr>
              <a:t>17</a:t>
            </a:r>
            <a:r>
              <a:rPr lang="en-US" sz="1200" b="1" baseline="30000" dirty="0" smtClean="0">
                <a:solidFill>
                  <a:srgbClr val="0000FF"/>
                </a:solidFill>
                <a:effectLst>
                  <a:glow rad="50800">
                    <a:schemeClr val="bg1">
                      <a:alpha val="50000"/>
                    </a:schemeClr>
                  </a:glow>
                </a:effectLst>
              </a:rPr>
              <a:t>o</a:t>
            </a:r>
            <a:r>
              <a:rPr lang="en-US" sz="1200" b="1" dirty="0" smtClean="0">
                <a:solidFill>
                  <a:srgbClr val="0000FF"/>
                </a:solidFill>
                <a:effectLst>
                  <a:glow rad="50800">
                    <a:schemeClr val="bg1">
                      <a:alpha val="50000"/>
                    </a:schemeClr>
                  </a:glow>
                </a:effectLst>
              </a:rPr>
              <a:t>C</a:t>
            </a:r>
            <a:endParaRPr lang="en-US" sz="1200" b="1" baseline="30000" dirty="0">
              <a:solidFill>
                <a:srgbClr val="0000FF"/>
              </a:solidFill>
              <a:effectLst>
                <a:glow rad="50800">
                  <a:schemeClr val="bg1">
                    <a:alpha val="50000"/>
                  </a:schemeClr>
                </a:glow>
              </a:effectLst>
              <a:latin typeface="Arial Black"/>
              <a:cs typeface="Arial Black"/>
            </a:endParaRPr>
          </a:p>
        </p:txBody>
      </p:sp>
      <p:sp>
        <p:nvSpPr>
          <p:cNvPr id="78" name="TextBox 77"/>
          <p:cNvSpPr txBox="1"/>
          <p:nvPr/>
        </p:nvSpPr>
        <p:spPr>
          <a:xfrm rot="2749916">
            <a:off x="5607249" y="5511435"/>
            <a:ext cx="552181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50000"/>
                    </a:schemeClr>
                  </a:glow>
                </a:effectLst>
              </a:rPr>
              <a:t>19</a:t>
            </a:r>
            <a:r>
              <a:rPr lang="en-US" sz="1200" b="1" baseline="30000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50000"/>
                    </a:schemeClr>
                  </a:glow>
                </a:effectLst>
              </a:rPr>
              <a:t>o</a:t>
            </a:r>
            <a:r>
              <a:rPr lang="en-US" sz="12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50000"/>
                    </a:schemeClr>
                  </a:glow>
                </a:effectLst>
              </a:rPr>
              <a:t>C</a:t>
            </a:r>
            <a:endParaRPr lang="en-US" sz="1200" b="1" baseline="30000" dirty="0">
              <a:solidFill>
                <a:srgbClr val="FF0000"/>
              </a:solidFill>
              <a:effectLst>
                <a:glow rad="101600">
                  <a:schemeClr val="bg1">
                    <a:alpha val="50000"/>
                  </a:schemeClr>
                </a:glow>
              </a:effectLst>
              <a:latin typeface="Arial Black"/>
              <a:cs typeface="Arial Black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2904182" y="4866776"/>
            <a:ext cx="1330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val="008000"/>
                </a:solidFill>
                <a:latin typeface="Arial Black"/>
                <a:cs typeface="Arial Black"/>
              </a:rPr>
              <a:t>PW &gt; 50mm</a:t>
            </a:r>
            <a:endParaRPr lang="en-US" sz="1400" b="1" baseline="-25000" dirty="0">
              <a:ln>
                <a:solidFill>
                  <a:schemeClr val="tx1">
                    <a:alpha val="50000"/>
                  </a:schemeClr>
                </a:solidFill>
              </a:ln>
              <a:solidFill>
                <a:srgbClr val="008000"/>
              </a:solidFill>
              <a:latin typeface="Arial Black"/>
              <a:cs typeface="Arial Black"/>
            </a:endParaRPr>
          </a:p>
        </p:txBody>
      </p:sp>
      <p:pic>
        <p:nvPicPr>
          <p:cNvPr id="84" name="Picture 83" descr="Screen Shot 2015-03-06 at 4.38.2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985">
            <a:off x="1766814" y="3828864"/>
            <a:ext cx="345723" cy="223703"/>
          </a:xfrm>
          <a:prstGeom prst="rect">
            <a:avLst/>
          </a:prstGeom>
        </p:spPr>
      </p:pic>
      <p:sp>
        <p:nvSpPr>
          <p:cNvPr id="86" name="Title 1"/>
          <p:cNvSpPr txBox="1">
            <a:spLocks/>
          </p:cNvSpPr>
          <p:nvPr/>
        </p:nvSpPr>
        <p:spPr>
          <a:xfrm>
            <a:off x="457200" y="-10949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Summary Schematic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3"/>
          <a:srcRect l="93965" t="27025" r="-341" b="46440"/>
          <a:stretch/>
        </p:blipFill>
        <p:spPr>
          <a:xfrm>
            <a:off x="8127388" y="955801"/>
            <a:ext cx="816783" cy="2037614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6"/>
          <a:srcRect l="94941" t="31243" b="42367"/>
          <a:stretch/>
        </p:blipFill>
        <p:spPr>
          <a:xfrm>
            <a:off x="8518838" y="4044156"/>
            <a:ext cx="522340" cy="2486835"/>
          </a:xfrm>
          <a:prstGeom prst="rect">
            <a:avLst/>
          </a:prstGeom>
        </p:spPr>
      </p:pic>
      <p:cxnSp>
        <p:nvCxnSpPr>
          <p:cNvPr id="91" name="Straight Arrow Connector 90"/>
          <p:cNvCxnSpPr/>
          <p:nvPr/>
        </p:nvCxnSpPr>
        <p:spPr>
          <a:xfrm flipH="1" flipV="1">
            <a:off x="6938429" y="5443794"/>
            <a:ext cx="562374" cy="303941"/>
          </a:xfrm>
          <a:prstGeom prst="straightConnector1">
            <a:avLst/>
          </a:prstGeom>
          <a:ln w="50800">
            <a:solidFill>
              <a:srgbClr val="FF6600"/>
            </a:solidFill>
            <a:tailEnd type="triangle"/>
          </a:ln>
          <a:effectLst>
            <a:glow rad="254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7261573" y="5010329"/>
            <a:ext cx="1148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US" sz="1600" b="1" baseline="-25000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/>
                <a:cs typeface="Arial Black"/>
              </a:rPr>
              <a:t>1000-850</a:t>
            </a:r>
          </a:p>
          <a:p>
            <a:r>
              <a:rPr lang="en-US" sz="12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/>
                <a:cs typeface="Arial Black"/>
              </a:rPr>
              <a:t>&gt; 20 m s</a:t>
            </a:r>
            <a:r>
              <a:rPr lang="en-US" sz="1200" b="1" baseline="30000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/>
                <a:cs typeface="Arial Black"/>
              </a:rPr>
              <a:t>-1</a:t>
            </a:r>
            <a:endParaRPr lang="en-US" sz="1200" b="1" baseline="30000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Arial Black"/>
              <a:cs typeface="Arial Black"/>
            </a:endParaRPr>
          </a:p>
        </p:txBody>
      </p:sp>
      <p:cxnSp>
        <p:nvCxnSpPr>
          <p:cNvPr id="96" name="Straight Arrow Connector 95"/>
          <p:cNvCxnSpPr/>
          <p:nvPr/>
        </p:nvCxnSpPr>
        <p:spPr>
          <a:xfrm flipH="1">
            <a:off x="6440638" y="5001550"/>
            <a:ext cx="223426" cy="124204"/>
          </a:xfrm>
          <a:prstGeom prst="straightConnector1">
            <a:avLst/>
          </a:prstGeom>
          <a:ln w="25400">
            <a:solidFill>
              <a:srgbClr val="3366FF"/>
            </a:solidFill>
            <a:tailEnd type="triangle"/>
          </a:ln>
          <a:effectLst>
            <a:glow rad="25400">
              <a:schemeClr val="tx1">
                <a:alpha val="7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 rot="19891755">
            <a:off x="5832878" y="4775103"/>
            <a:ext cx="10492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3366FF"/>
                </a:solidFill>
                <a:effectLst>
                  <a:glow rad="101600">
                    <a:schemeClr val="bg1">
                      <a:alpha val="85000"/>
                    </a:schemeClr>
                  </a:glow>
                </a:effectLst>
              </a:rPr>
              <a:t>V</a:t>
            </a:r>
            <a:r>
              <a:rPr lang="en-US" sz="1600" b="1" baseline="-25000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3366FF"/>
                </a:solidFill>
                <a:effectLst>
                  <a:glow rad="101600">
                    <a:schemeClr val="bg1">
                      <a:alpha val="85000"/>
                    </a:schemeClr>
                  </a:glow>
                </a:effectLst>
              </a:rPr>
              <a:t>sfc</a:t>
            </a:r>
            <a:r>
              <a:rPr lang="en-US" sz="1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3366FF"/>
                </a:solidFill>
                <a:effectLst>
                  <a:glow rad="101600">
                    <a:schemeClr val="bg1">
                      <a:alpha val="85000"/>
                    </a:schemeClr>
                  </a:glow>
                </a:effectLst>
              </a:rPr>
              <a:t> </a:t>
            </a:r>
            <a:r>
              <a:rPr lang="en-US" sz="12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3366FF"/>
                </a:solidFill>
                <a:effectLst>
                  <a:glow rad="101600">
                    <a:schemeClr val="bg1">
                      <a:alpha val="85000"/>
                    </a:schemeClr>
                  </a:glow>
                </a:effectLst>
              </a:rPr>
              <a:t>&lt; 5 m s</a:t>
            </a:r>
            <a:r>
              <a:rPr lang="en-US" sz="1200" b="1" baseline="30000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3366FF"/>
                </a:solidFill>
                <a:effectLst>
                  <a:glow rad="101600">
                    <a:schemeClr val="bg1">
                      <a:alpha val="85000"/>
                    </a:schemeClr>
                  </a:glow>
                </a:effectLst>
              </a:rPr>
              <a:t>-1</a:t>
            </a:r>
            <a:endParaRPr lang="en-US" sz="12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3366FF"/>
              </a:solidFill>
              <a:effectLst>
                <a:glow rad="101600">
                  <a:schemeClr val="bg1">
                    <a:alpha val="85000"/>
                  </a:schemeClr>
                </a:glow>
              </a:effectLst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43793" y="5589075"/>
            <a:ext cx="5010031" cy="1107996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Arial"/>
                <a:cs typeface="Arial"/>
              </a:rPr>
              <a:t>Main:</a:t>
            </a:r>
            <a:r>
              <a:rPr lang="en-US" sz="1100" dirty="0" smtClean="0">
                <a:latin typeface="Arial"/>
                <a:cs typeface="Arial"/>
              </a:rPr>
              <a:t> 500-hPa geopotential height (black contours, every 6 dam) precipitable water (shaded, mm), mean sea level pressure (brown contours, every 2 hPa)</a:t>
            </a:r>
          </a:p>
          <a:p>
            <a:r>
              <a:rPr lang="en-US" sz="1100" b="1" dirty="0" smtClean="0">
                <a:latin typeface="Arial"/>
                <a:cs typeface="Arial"/>
              </a:rPr>
              <a:t>Inset: </a:t>
            </a:r>
            <a:r>
              <a:rPr lang="en-US" sz="1100" dirty="0" smtClean="0">
                <a:latin typeface="Arial"/>
                <a:cs typeface="Arial"/>
              </a:rPr>
              <a:t>1km Reflectivity (shaded, </a:t>
            </a:r>
            <a:r>
              <a:rPr lang="en-US" sz="1100" dirty="0" err="1" smtClean="0">
                <a:latin typeface="Arial"/>
                <a:cs typeface="Arial"/>
              </a:rPr>
              <a:t>dBZ</a:t>
            </a:r>
            <a:r>
              <a:rPr lang="en-US" sz="1100" dirty="0" smtClean="0">
                <a:latin typeface="Arial"/>
                <a:cs typeface="Arial"/>
              </a:rPr>
              <a:t>), 900-hPa temperature (colored contours, from 17-19</a:t>
            </a:r>
            <a:r>
              <a:rPr lang="en-US" sz="1100" baseline="30000" dirty="0" smtClean="0">
                <a:latin typeface="Arial"/>
                <a:cs typeface="Arial"/>
              </a:rPr>
              <a:t>o</a:t>
            </a:r>
            <a:r>
              <a:rPr lang="en-US" sz="1100" dirty="0" smtClean="0">
                <a:latin typeface="Arial"/>
                <a:cs typeface="Arial"/>
              </a:rPr>
              <a:t>C), 1000 – 850-hPa layer mean frontogenesis (black contours, starting at 30 K 100 km</a:t>
            </a:r>
            <a:r>
              <a:rPr lang="en-US" sz="1100" baseline="30000" dirty="0" smtClean="0">
                <a:latin typeface="Arial"/>
                <a:cs typeface="Arial"/>
              </a:rPr>
              <a:t>-1</a:t>
            </a:r>
            <a:r>
              <a:rPr lang="en-US" sz="1100" dirty="0" smtClean="0">
                <a:latin typeface="Arial"/>
                <a:cs typeface="Arial"/>
              </a:rPr>
              <a:t> 3h</a:t>
            </a:r>
            <a:r>
              <a:rPr lang="en-US" sz="1100" baseline="30000" dirty="0" smtClean="0">
                <a:latin typeface="Arial"/>
                <a:cs typeface="Arial"/>
              </a:rPr>
              <a:t>-1</a:t>
            </a:r>
            <a:r>
              <a:rPr lang="en-US" sz="1100" dirty="0" smtClean="0">
                <a:latin typeface="Arial"/>
                <a:cs typeface="Arial"/>
              </a:rPr>
              <a:t>), 1000 – 850-hPa integrated vapor transport (vectors, kg s</a:t>
            </a:r>
            <a:r>
              <a:rPr lang="en-US" sz="1100" baseline="30000" dirty="0" smtClean="0">
                <a:latin typeface="Arial"/>
                <a:cs typeface="Arial"/>
              </a:rPr>
              <a:t>-1 </a:t>
            </a:r>
            <a:r>
              <a:rPr lang="en-US" sz="1100" dirty="0" smtClean="0">
                <a:latin typeface="Arial"/>
                <a:cs typeface="Arial"/>
              </a:rPr>
              <a:t>m</a:t>
            </a:r>
            <a:r>
              <a:rPr lang="en-US" sz="1100" baseline="30000" dirty="0" smtClean="0">
                <a:latin typeface="Arial"/>
                <a:cs typeface="Arial"/>
              </a:rPr>
              <a:t>-1</a:t>
            </a:r>
            <a:r>
              <a:rPr lang="en-US" sz="1100" dirty="0" smtClean="0">
                <a:latin typeface="Arial"/>
                <a:cs typeface="Arial"/>
              </a:rPr>
              <a:t>)</a:t>
            </a:r>
            <a:endParaRPr lang="en-US" sz="1100" baseline="30000" dirty="0" smtClean="0">
              <a:latin typeface="Arial"/>
              <a:cs typeface="Arial"/>
            </a:endParaRPr>
          </a:p>
        </p:txBody>
      </p:sp>
      <p:sp>
        <p:nvSpPr>
          <p:cNvPr id="101" name="TextBox 100"/>
          <p:cNvSpPr txBox="1"/>
          <p:nvPr/>
        </p:nvSpPr>
        <p:spPr>
          <a:xfrm rot="20185872">
            <a:off x="7469140" y="4643459"/>
            <a:ext cx="711102" cy="369332"/>
          </a:xfrm>
          <a:prstGeom prst="rect">
            <a:avLst/>
          </a:prstGeom>
          <a:noFill/>
          <a:effectLst>
            <a:outerShdw blurRad="50800" dist="12700" dir="2700000" algn="tl" rotWithShape="0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r="2700000" algn="tl" rotWithShape="0">
                    <a:srgbClr val="000000"/>
                  </a:outerShdw>
                </a:effectLst>
              </a:rPr>
              <a:t>C</a:t>
            </a:r>
            <a:r>
              <a:rPr lang="en-US" b="1" baseline="-25000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r="2700000" algn="tl" rotWithShape="0">
                    <a:srgbClr val="000000"/>
                  </a:outerShdw>
                </a:effectLst>
                <a:latin typeface="Arial Black"/>
                <a:cs typeface="Arial Black"/>
              </a:rPr>
              <a:t>front</a:t>
            </a:r>
            <a:endParaRPr lang="en-US" b="1" baseline="-25000" dirty="0">
              <a:ln>
                <a:solidFill>
                  <a:schemeClr val="tx1">
                    <a:alpha val="50000"/>
                  </a:schemeClr>
                </a:solidFill>
              </a:ln>
              <a:solidFill>
                <a:srgbClr val="FF0000"/>
              </a:solidFill>
              <a:effectLst>
                <a:outerShdw blurRad="50800" dir="2700000" algn="tl" rotWithShape="0">
                  <a:srgbClr val="000000"/>
                </a:outerShdw>
              </a:effectLst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649557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3"/>
          <a:srcRect r="8038"/>
          <a:stretch/>
        </p:blipFill>
        <p:spPr>
          <a:xfrm>
            <a:off x="630979" y="655110"/>
            <a:ext cx="7579753" cy="4940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33634" y="936242"/>
            <a:ext cx="37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L</a:t>
            </a:r>
            <a:endParaRPr lang="en-US" sz="36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325608" y="3225214"/>
            <a:ext cx="1523029" cy="1261992"/>
            <a:chOff x="3209903" y="3687504"/>
            <a:chExt cx="1523029" cy="1261992"/>
          </a:xfrm>
          <a:effectLst>
            <a:glow rad="25400">
              <a:schemeClr val="tx1"/>
            </a:glow>
          </a:effectLst>
        </p:grpSpPr>
        <p:sp>
          <p:nvSpPr>
            <p:cNvPr id="7" name="Isosceles Triangle 6"/>
            <p:cNvSpPr/>
            <p:nvPr/>
          </p:nvSpPr>
          <p:spPr>
            <a:xfrm rot="8050204">
              <a:off x="4226653" y="4326373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/>
            <p:cNvSpPr/>
            <p:nvPr/>
          </p:nvSpPr>
          <p:spPr>
            <a:xfrm rot="7644689">
              <a:off x="4419562" y="4123001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/>
            <p:cNvSpPr/>
            <p:nvPr/>
          </p:nvSpPr>
          <p:spPr>
            <a:xfrm rot="8602095">
              <a:off x="4018045" y="4536613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Isosceles Triangle 9"/>
            <p:cNvSpPr/>
            <p:nvPr/>
          </p:nvSpPr>
          <p:spPr>
            <a:xfrm rot="9138876">
              <a:off x="3742805" y="4721701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/>
            <p:cNvSpPr/>
            <p:nvPr/>
          </p:nvSpPr>
          <p:spPr>
            <a:xfrm rot="10003320">
              <a:off x="3450385" y="4822367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/>
            <p:cNvSpPr/>
            <p:nvPr/>
          </p:nvSpPr>
          <p:spPr>
            <a:xfrm rot="7203575">
              <a:off x="4585009" y="3885716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3209903" y="3687504"/>
              <a:ext cx="1503004" cy="1200041"/>
            </a:xfrm>
            <a:custGeom>
              <a:avLst/>
              <a:gdLst>
                <a:gd name="connsiteX0" fmla="*/ 1503004 w 1503004"/>
                <a:gd name="connsiteY0" fmla="*/ 0 h 1200041"/>
                <a:gd name="connsiteX1" fmla="*/ 1316585 w 1503004"/>
                <a:gd name="connsiteY1" fmla="*/ 361177 h 1200041"/>
                <a:gd name="connsiteX2" fmla="*/ 704897 w 1503004"/>
                <a:gd name="connsiteY2" fmla="*/ 978674 h 1200041"/>
                <a:gd name="connsiteX3" fmla="*/ 0 w 1503004"/>
                <a:gd name="connsiteY3" fmla="*/ 1200041 h 1200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3004" h="1200041">
                  <a:moveTo>
                    <a:pt x="1503004" y="0"/>
                  </a:moveTo>
                  <a:cubicBezTo>
                    <a:pt x="1476303" y="99032"/>
                    <a:pt x="1449603" y="198065"/>
                    <a:pt x="1316585" y="361177"/>
                  </a:cubicBezTo>
                  <a:cubicBezTo>
                    <a:pt x="1183567" y="524289"/>
                    <a:pt x="924328" y="838863"/>
                    <a:pt x="704897" y="978674"/>
                  </a:cubicBezTo>
                  <a:cubicBezTo>
                    <a:pt x="485466" y="1118485"/>
                    <a:pt x="0" y="1200041"/>
                    <a:pt x="0" y="1200041"/>
                  </a:cubicBezTo>
                </a:path>
              </a:pathLst>
            </a:cu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858732" y="1336030"/>
            <a:ext cx="919192" cy="1446245"/>
            <a:chOff x="3763347" y="1778000"/>
            <a:chExt cx="919192" cy="1446245"/>
          </a:xfrm>
          <a:effectLst>
            <a:glow rad="25400">
              <a:schemeClr val="tx1"/>
            </a:glow>
          </a:effectLst>
        </p:grpSpPr>
        <p:sp>
          <p:nvSpPr>
            <p:cNvPr id="15" name="Freeform 14"/>
            <p:cNvSpPr/>
            <p:nvPr/>
          </p:nvSpPr>
          <p:spPr>
            <a:xfrm>
              <a:off x="3763347" y="1778000"/>
              <a:ext cx="876041" cy="1446245"/>
            </a:xfrm>
            <a:custGeom>
              <a:avLst/>
              <a:gdLst>
                <a:gd name="connsiteX0" fmla="*/ 0 w 876041"/>
                <a:gd name="connsiteY0" fmla="*/ 0 h 1446245"/>
                <a:gd name="connsiteX1" fmla="*/ 264367 w 876041"/>
                <a:gd name="connsiteY1" fmla="*/ 305837 h 1446245"/>
                <a:gd name="connsiteX2" fmla="*/ 876041 w 876041"/>
                <a:gd name="connsiteY2" fmla="*/ 1446245 h 144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6041" h="1446245">
                  <a:moveTo>
                    <a:pt x="0" y="0"/>
                  </a:moveTo>
                  <a:cubicBezTo>
                    <a:pt x="59180" y="32398"/>
                    <a:pt x="118360" y="64796"/>
                    <a:pt x="264367" y="305837"/>
                  </a:cubicBezTo>
                  <a:cubicBezTo>
                    <a:pt x="410374" y="546878"/>
                    <a:pt x="876041" y="1446245"/>
                    <a:pt x="876041" y="1446245"/>
                  </a:cubicBezTo>
                </a:path>
              </a:pathLst>
            </a:custGeom>
            <a:ln>
              <a:solidFill>
                <a:srgbClr val="8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hord 19"/>
            <p:cNvSpPr/>
            <p:nvPr/>
          </p:nvSpPr>
          <p:spPr>
            <a:xfrm rot="11702110">
              <a:off x="4004257" y="2114375"/>
              <a:ext cx="218914" cy="203532"/>
            </a:xfrm>
            <a:prstGeom prst="chord">
              <a:avLst>
                <a:gd name="adj1" fmla="val 2700000"/>
                <a:gd name="adj2" fmla="val 13666275"/>
              </a:avLst>
            </a:prstGeom>
            <a:solidFill>
              <a:srgbClr val="8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Isosceles Triangle 22"/>
            <p:cNvSpPr/>
            <p:nvPr/>
          </p:nvSpPr>
          <p:spPr>
            <a:xfrm rot="3433186">
              <a:off x="4237095" y="2415698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8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Isosceles Triangle 23"/>
            <p:cNvSpPr/>
            <p:nvPr/>
          </p:nvSpPr>
          <p:spPr>
            <a:xfrm rot="3433186">
              <a:off x="3923165" y="1868300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8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hord 24"/>
            <p:cNvSpPr/>
            <p:nvPr/>
          </p:nvSpPr>
          <p:spPr>
            <a:xfrm rot="11702110">
              <a:off x="4311113" y="2690383"/>
              <a:ext cx="218914" cy="203532"/>
            </a:xfrm>
            <a:prstGeom prst="chord">
              <a:avLst>
                <a:gd name="adj1" fmla="val 2700000"/>
                <a:gd name="adj2" fmla="val 13666275"/>
              </a:avLst>
            </a:prstGeom>
            <a:solidFill>
              <a:srgbClr val="8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Isosceles Triangle 25"/>
            <p:cNvSpPr/>
            <p:nvPr/>
          </p:nvSpPr>
          <p:spPr>
            <a:xfrm rot="3433186">
              <a:off x="4534616" y="2974839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8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010032" y="2955783"/>
            <a:ext cx="812800" cy="334657"/>
            <a:chOff x="4924807" y="3367273"/>
            <a:chExt cx="812800" cy="334657"/>
          </a:xfrm>
          <a:effectLst>
            <a:glow rad="25400">
              <a:schemeClr val="tx1"/>
            </a:glow>
          </a:effectLst>
        </p:grpSpPr>
        <p:sp>
          <p:nvSpPr>
            <p:cNvPr id="21" name="Chord 20"/>
            <p:cNvSpPr/>
            <p:nvPr/>
          </p:nvSpPr>
          <p:spPr>
            <a:xfrm rot="9739355">
              <a:off x="5130925" y="3367273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4924807" y="3404905"/>
              <a:ext cx="812800" cy="297025"/>
            </a:xfrm>
            <a:custGeom>
              <a:avLst/>
              <a:gdLst>
                <a:gd name="connsiteX0" fmla="*/ 0 w 812800"/>
                <a:gd name="connsiteY0" fmla="*/ 2385 h 297025"/>
                <a:gd name="connsiteX1" fmla="*/ 274320 w 812800"/>
                <a:gd name="connsiteY1" fmla="*/ 43025 h 297025"/>
                <a:gd name="connsiteX2" fmla="*/ 812800 w 812800"/>
                <a:gd name="connsiteY2" fmla="*/ 297025 h 297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2800" h="297025">
                  <a:moveTo>
                    <a:pt x="0" y="2385"/>
                  </a:moveTo>
                  <a:cubicBezTo>
                    <a:pt x="69426" y="-1849"/>
                    <a:pt x="138853" y="-6082"/>
                    <a:pt x="274320" y="43025"/>
                  </a:cubicBezTo>
                  <a:cubicBezTo>
                    <a:pt x="409787" y="92132"/>
                    <a:pt x="611293" y="194578"/>
                    <a:pt x="812800" y="297025"/>
                  </a:cubicBezTo>
                </a:path>
              </a:pathLst>
            </a:cu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Chord 28"/>
            <p:cNvSpPr/>
            <p:nvPr/>
          </p:nvSpPr>
          <p:spPr>
            <a:xfrm rot="9739355">
              <a:off x="5418516" y="3497331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372751" y="1371448"/>
            <a:ext cx="1204819" cy="509951"/>
            <a:chOff x="2287526" y="1782938"/>
            <a:chExt cx="1204819" cy="509951"/>
          </a:xfrm>
          <a:effectLst>
            <a:glow rad="25400">
              <a:schemeClr val="tx1"/>
            </a:glow>
          </a:effectLst>
        </p:grpSpPr>
        <p:sp>
          <p:nvSpPr>
            <p:cNvPr id="32" name="Freeform 31"/>
            <p:cNvSpPr/>
            <p:nvPr/>
          </p:nvSpPr>
          <p:spPr>
            <a:xfrm>
              <a:off x="2287526" y="1782938"/>
              <a:ext cx="1204819" cy="407063"/>
            </a:xfrm>
            <a:custGeom>
              <a:avLst/>
              <a:gdLst>
                <a:gd name="connsiteX0" fmla="*/ 1204819 w 1204819"/>
                <a:gd name="connsiteY0" fmla="*/ 0 h 407063"/>
                <a:gd name="connsiteX1" fmla="*/ 602409 w 1204819"/>
                <a:gd name="connsiteY1" fmla="*/ 301226 h 407063"/>
                <a:gd name="connsiteX2" fmla="*/ 0 w 1204819"/>
                <a:gd name="connsiteY2" fmla="*/ 407063 h 407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4819" h="407063">
                  <a:moveTo>
                    <a:pt x="1204819" y="0"/>
                  </a:moveTo>
                  <a:cubicBezTo>
                    <a:pt x="1004015" y="116691"/>
                    <a:pt x="803212" y="233382"/>
                    <a:pt x="602409" y="301226"/>
                  </a:cubicBezTo>
                  <a:cubicBezTo>
                    <a:pt x="401606" y="369070"/>
                    <a:pt x="0" y="407063"/>
                    <a:pt x="0" y="407063"/>
                  </a:cubicBezTo>
                </a:path>
              </a:pathLst>
            </a:cu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Isosceles Triangle 32"/>
            <p:cNvSpPr/>
            <p:nvPr/>
          </p:nvSpPr>
          <p:spPr>
            <a:xfrm rot="9031450">
              <a:off x="3295230" y="1858371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Isosceles Triangle 33"/>
            <p:cNvSpPr/>
            <p:nvPr/>
          </p:nvSpPr>
          <p:spPr>
            <a:xfrm rot="9225103">
              <a:off x="3060289" y="1988852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Isosceles Triangle 34"/>
            <p:cNvSpPr/>
            <p:nvPr/>
          </p:nvSpPr>
          <p:spPr>
            <a:xfrm rot="9726843">
              <a:off x="2792147" y="2095742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Isosceles Triangle 35"/>
            <p:cNvSpPr/>
            <p:nvPr/>
          </p:nvSpPr>
          <p:spPr>
            <a:xfrm rot="10093237">
              <a:off x="2450223" y="2165760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671917" y="2613629"/>
            <a:ext cx="37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L</a:t>
            </a:r>
            <a:endParaRPr lang="en-US" sz="36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2904182" y="4866776"/>
            <a:ext cx="1330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val="008000"/>
                </a:solidFill>
                <a:latin typeface="Arial Black"/>
                <a:cs typeface="Arial Black"/>
              </a:rPr>
              <a:t>PW &gt; 50mm</a:t>
            </a:r>
            <a:endParaRPr lang="en-US" sz="1400" b="1" baseline="-25000" dirty="0">
              <a:ln>
                <a:solidFill>
                  <a:schemeClr val="tx1">
                    <a:alpha val="50000"/>
                  </a:schemeClr>
                </a:solidFill>
              </a:ln>
              <a:solidFill>
                <a:srgbClr val="008000"/>
              </a:solidFill>
              <a:latin typeface="Arial Black"/>
              <a:cs typeface="Arial Black"/>
            </a:endParaRPr>
          </a:p>
        </p:txBody>
      </p:sp>
      <p:pic>
        <p:nvPicPr>
          <p:cNvPr id="84" name="Picture 83" descr="Screen Shot 2015-03-06 at 4.38.2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985">
            <a:off x="1766814" y="3828864"/>
            <a:ext cx="345723" cy="223703"/>
          </a:xfrm>
          <a:prstGeom prst="rect">
            <a:avLst/>
          </a:prstGeom>
        </p:spPr>
      </p:pic>
      <p:sp>
        <p:nvSpPr>
          <p:cNvPr id="86" name="Title 1"/>
          <p:cNvSpPr txBox="1">
            <a:spLocks/>
          </p:cNvSpPr>
          <p:nvPr/>
        </p:nvSpPr>
        <p:spPr>
          <a:xfrm>
            <a:off x="457200" y="-10949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Summary Schematic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3"/>
          <a:srcRect l="93965" t="27025" r="-341" b="46440"/>
          <a:stretch/>
        </p:blipFill>
        <p:spPr>
          <a:xfrm>
            <a:off x="8127388" y="955801"/>
            <a:ext cx="816783" cy="2037614"/>
          </a:xfrm>
          <a:prstGeom prst="rect">
            <a:avLst/>
          </a:prstGeom>
        </p:spPr>
      </p:pic>
      <p:sp>
        <p:nvSpPr>
          <p:cNvPr id="100" name="TextBox 99"/>
          <p:cNvSpPr txBox="1"/>
          <p:nvPr/>
        </p:nvSpPr>
        <p:spPr>
          <a:xfrm>
            <a:off x="43793" y="5589075"/>
            <a:ext cx="5010031" cy="430887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Arial"/>
                <a:cs typeface="Arial"/>
              </a:rPr>
              <a:t>Main:</a:t>
            </a:r>
            <a:r>
              <a:rPr lang="en-US" sz="1100" dirty="0" smtClean="0">
                <a:latin typeface="Arial"/>
                <a:cs typeface="Arial"/>
              </a:rPr>
              <a:t> 500-hPa geopotential height (black contours, every 6 dam</a:t>
            </a:r>
            <a:r>
              <a:rPr lang="en-US" sz="1100" dirty="0" smtClean="0">
                <a:latin typeface="Arial"/>
                <a:cs typeface="Arial"/>
              </a:rPr>
              <a:t>), </a:t>
            </a:r>
            <a:r>
              <a:rPr lang="en-US" sz="1100" dirty="0" smtClean="0">
                <a:latin typeface="Arial"/>
                <a:cs typeface="Arial"/>
              </a:rPr>
              <a:t>mean sea level pressure (brown contours, every 2 hPa</a:t>
            </a:r>
            <a:r>
              <a:rPr lang="en-US" sz="1100" dirty="0" smtClean="0">
                <a:latin typeface="Arial"/>
                <a:cs typeface="Arial"/>
              </a:rPr>
              <a:t>)</a:t>
            </a:r>
            <a:endParaRPr lang="en-US" sz="11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3497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85" y="660394"/>
            <a:ext cx="7518400" cy="4940300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3533634" y="936242"/>
            <a:ext cx="37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L</a:t>
            </a:r>
            <a:endParaRPr lang="en-US" sz="36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3325608" y="3225214"/>
            <a:ext cx="1523029" cy="1261992"/>
            <a:chOff x="3209903" y="3687504"/>
            <a:chExt cx="1523029" cy="1261992"/>
          </a:xfrm>
          <a:effectLst>
            <a:glow rad="25400">
              <a:schemeClr val="tx1"/>
            </a:glow>
          </a:effectLst>
        </p:grpSpPr>
        <p:sp>
          <p:nvSpPr>
            <p:cNvPr id="70" name="Isosceles Triangle 69"/>
            <p:cNvSpPr/>
            <p:nvPr/>
          </p:nvSpPr>
          <p:spPr>
            <a:xfrm rot="8050204">
              <a:off x="4226653" y="4326373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Isosceles Triangle 79"/>
            <p:cNvSpPr/>
            <p:nvPr/>
          </p:nvSpPr>
          <p:spPr>
            <a:xfrm rot="7644689">
              <a:off x="4419562" y="4123001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Isosceles Triangle 80"/>
            <p:cNvSpPr/>
            <p:nvPr/>
          </p:nvSpPr>
          <p:spPr>
            <a:xfrm rot="8602095">
              <a:off x="4018045" y="4536613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Isosceles Triangle 81"/>
            <p:cNvSpPr/>
            <p:nvPr/>
          </p:nvSpPr>
          <p:spPr>
            <a:xfrm rot="9138876">
              <a:off x="3742805" y="4721701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Isosceles Triangle 82"/>
            <p:cNvSpPr/>
            <p:nvPr/>
          </p:nvSpPr>
          <p:spPr>
            <a:xfrm rot="10003320">
              <a:off x="3450385" y="4822367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Isosceles Triangle 84"/>
            <p:cNvSpPr/>
            <p:nvPr/>
          </p:nvSpPr>
          <p:spPr>
            <a:xfrm rot="7203575">
              <a:off x="4585009" y="3885716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reeform 86"/>
            <p:cNvSpPr/>
            <p:nvPr/>
          </p:nvSpPr>
          <p:spPr>
            <a:xfrm>
              <a:off x="3209903" y="3687504"/>
              <a:ext cx="1503004" cy="1200041"/>
            </a:xfrm>
            <a:custGeom>
              <a:avLst/>
              <a:gdLst>
                <a:gd name="connsiteX0" fmla="*/ 1503004 w 1503004"/>
                <a:gd name="connsiteY0" fmla="*/ 0 h 1200041"/>
                <a:gd name="connsiteX1" fmla="*/ 1316585 w 1503004"/>
                <a:gd name="connsiteY1" fmla="*/ 361177 h 1200041"/>
                <a:gd name="connsiteX2" fmla="*/ 704897 w 1503004"/>
                <a:gd name="connsiteY2" fmla="*/ 978674 h 1200041"/>
                <a:gd name="connsiteX3" fmla="*/ 0 w 1503004"/>
                <a:gd name="connsiteY3" fmla="*/ 1200041 h 1200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3004" h="1200041">
                  <a:moveTo>
                    <a:pt x="1503004" y="0"/>
                  </a:moveTo>
                  <a:cubicBezTo>
                    <a:pt x="1476303" y="99032"/>
                    <a:pt x="1449603" y="198065"/>
                    <a:pt x="1316585" y="361177"/>
                  </a:cubicBezTo>
                  <a:cubicBezTo>
                    <a:pt x="1183567" y="524289"/>
                    <a:pt x="924328" y="838863"/>
                    <a:pt x="704897" y="978674"/>
                  </a:cubicBezTo>
                  <a:cubicBezTo>
                    <a:pt x="485466" y="1118485"/>
                    <a:pt x="0" y="1200041"/>
                    <a:pt x="0" y="1200041"/>
                  </a:cubicBezTo>
                </a:path>
              </a:pathLst>
            </a:cu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3858732" y="1336030"/>
            <a:ext cx="919192" cy="1446245"/>
            <a:chOff x="3763347" y="1778000"/>
            <a:chExt cx="919192" cy="1446245"/>
          </a:xfrm>
          <a:effectLst>
            <a:glow rad="25400">
              <a:schemeClr val="tx1"/>
            </a:glow>
          </a:effectLst>
        </p:grpSpPr>
        <p:sp>
          <p:nvSpPr>
            <p:cNvPr id="93" name="Freeform 92"/>
            <p:cNvSpPr/>
            <p:nvPr/>
          </p:nvSpPr>
          <p:spPr>
            <a:xfrm>
              <a:off x="3763347" y="1778000"/>
              <a:ext cx="876041" cy="1446245"/>
            </a:xfrm>
            <a:custGeom>
              <a:avLst/>
              <a:gdLst>
                <a:gd name="connsiteX0" fmla="*/ 0 w 876041"/>
                <a:gd name="connsiteY0" fmla="*/ 0 h 1446245"/>
                <a:gd name="connsiteX1" fmla="*/ 264367 w 876041"/>
                <a:gd name="connsiteY1" fmla="*/ 305837 h 1446245"/>
                <a:gd name="connsiteX2" fmla="*/ 876041 w 876041"/>
                <a:gd name="connsiteY2" fmla="*/ 1446245 h 144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6041" h="1446245">
                  <a:moveTo>
                    <a:pt x="0" y="0"/>
                  </a:moveTo>
                  <a:cubicBezTo>
                    <a:pt x="59180" y="32398"/>
                    <a:pt x="118360" y="64796"/>
                    <a:pt x="264367" y="305837"/>
                  </a:cubicBezTo>
                  <a:cubicBezTo>
                    <a:pt x="410374" y="546878"/>
                    <a:pt x="876041" y="1446245"/>
                    <a:pt x="876041" y="1446245"/>
                  </a:cubicBezTo>
                </a:path>
              </a:pathLst>
            </a:custGeom>
            <a:ln>
              <a:solidFill>
                <a:srgbClr val="8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Chord 93"/>
            <p:cNvSpPr/>
            <p:nvPr/>
          </p:nvSpPr>
          <p:spPr>
            <a:xfrm rot="11702110">
              <a:off x="4004257" y="2114375"/>
              <a:ext cx="218914" cy="203532"/>
            </a:xfrm>
            <a:prstGeom prst="chord">
              <a:avLst>
                <a:gd name="adj1" fmla="val 2700000"/>
                <a:gd name="adj2" fmla="val 13666275"/>
              </a:avLst>
            </a:prstGeom>
            <a:solidFill>
              <a:srgbClr val="8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Isosceles Triangle 96"/>
            <p:cNvSpPr/>
            <p:nvPr/>
          </p:nvSpPr>
          <p:spPr>
            <a:xfrm rot="3433186">
              <a:off x="4237095" y="2415698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8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Isosceles Triangle 97"/>
            <p:cNvSpPr/>
            <p:nvPr/>
          </p:nvSpPr>
          <p:spPr>
            <a:xfrm rot="3433186">
              <a:off x="3923165" y="1868300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8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Chord 101"/>
            <p:cNvSpPr/>
            <p:nvPr/>
          </p:nvSpPr>
          <p:spPr>
            <a:xfrm rot="11702110">
              <a:off x="4311113" y="2690383"/>
              <a:ext cx="218914" cy="203532"/>
            </a:xfrm>
            <a:prstGeom prst="chord">
              <a:avLst>
                <a:gd name="adj1" fmla="val 2700000"/>
                <a:gd name="adj2" fmla="val 13666275"/>
              </a:avLst>
            </a:prstGeom>
            <a:solidFill>
              <a:srgbClr val="8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Isosceles Triangle 103"/>
            <p:cNvSpPr/>
            <p:nvPr/>
          </p:nvSpPr>
          <p:spPr>
            <a:xfrm rot="3433186">
              <a:off x="4534616" y="2974839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8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2372751" y="1371448"/>
            <a:ext cx="1204819" cy="509951"/>
            <a:chOff x="2287526" y="1782938"/>
            <a:chExt cx="1204819" cy="509951"/>
          </a:xfrm>
          <a:effectLst>
            <a:glow rad="25400">
              <a:schemeClr val="tx1"/>
            </a:glow>
          </a:effectLst>
        </p:grpSpPr>
        <p:sp>
          <p:nvSpPr>
            <p:cNvPr id="111" name="Freeform 110"/>
            <p:cNvSpPr/>
            <p:nvPr/>
          </p:nvSpPr>
          <p:spPr>
            <a:xfrm>
              <a:off x="2287526" y="1782938"/>
              <a:ext cx="1204819" cy="407063"/>
            </a:xfrm>
            <a:custGeom>
              <a:avLst/>
              <a:gdLst>
                <a:gd name="connsiteX0" fmla="*/ 1204819 w 1204819"/>
                <a:gd name="connsiteY0" fmla="*/ 0 h 407063"/>
                <a:gd name="connsiteX1" fmla="*/ 602409 w 1204819"/>
                <a:gd name="connsiteY1" fmla="*/ 301226 h 407063"/>
                <a:gd name="connsiteX2" fmla="*/ 0 w 1204819"/>
                <a:gd name="connsiteY2" fmla="*/ 407063 h 407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4819" h="407063">
                  <a:moveTo>
                    <a:pt x="1204819" y="0"/>
                  </a:moveTo>
                  <a:cubicBezTo>
                    <a:pt x="1004015" y="116691"/>
                    <a:pt x="803212" y="233382"/>
                    <a:pt x="602409" y="301226"/>
                  </a:cubicBezTo>
                  <a:cubicBezTo>
                    <a:pt x="401606" y="369070"/>
                    <a:pt x="0" y="407063"/>
                    <a:pt x="0" y="407063"/>
                  </a:cubicBezTo>
                </a:path>
              </a:pathLst>
            </a:cu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Isosceles Triangle 111"/>
            <p:cNvSpPr/>
            <p:nvPr/>
          </p:nvSpPr>
          <p:spPr>
            <a:xfrm rot="9031450">
              <a:off x="3295230" y="1858371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Isosceles Triangle 112"/>
            <p:cNvSpPr/>
            <p:nvPr/>
          </p:nvSpPr>
          <p:spPr>
            <a:xfrm rot="9225103">
              <a:off x="3060289" y="1988852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Isosceles Triangle 113"/>
            <p:cNvSpPr/>
            <p:nvPr/>
          </p:nvSpPr>
          <p:spPr>
            <a:xfrm rot="9726843">
              <a:off x="2792147" y="2095742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Isosceles Triangle 114"/>
            <p:cNvSpPr/>
            <p:nvPr/>
          </p:nvSpPr>
          <p:spPr>
            <a:xfrm rot="10093237">
              <a:off x="2450223" y="2165760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" name="Rectangle 102"/>
          <p:cNvSpPr/>
          <p:nvPr/>
        </p:nvSpPr>
        <p:spPr>
          <a:xfrm>
            <a:off x="4744849" y="2612743"/>
            <a:ext cx="585787" cy="574119"/>
          </a:xfrm>
          <a:prstGeom prst="rect">
            <a:avLst/>
          </a:prstGeom>
          <a:solidFill>
            <a:schemeClr val="bg1">
              <a:alpha val="50000"/>
            </a:schemeClr>
          </a:solidFill>
          <a:ln w="19050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TextBox 116"/>
          <p:cNvSpPr txBox="1"/>
          <p:nvPr/>
        </p:nvSpPr>
        <p:spPr>
          <a:xfrm>
            <a:off x="2904182" y="4866776"/>
            <a:ext cx="1330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val="008000"/>
                </a:solidFill>
                <a:latin typeface="Arial Black"/>
                <a:cs typeface="Arial Black"/>
              </a:rPr>
              <a:t>PW &gt; 50mm</a:t>
            </a:r>
            <a:endParaRPr lang="en-US" sz="1400" b="1" baseline="-25000" dirty="0">
              <a:ln>
                <a:solidFill>
                  <a:schemeClr val="tx1">
                    <a:alpha val="50000"/>
                  </a:schemeClr>
                </a:solidFill>
              </a:ln>
              <a:solidFill>
                <a:srgbClr val="008000"/>
              </a:solidFill>
              <a:latin typeface="Arial Black"/>
              <a:cs typeface="Arial Black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5320560" y="3207590"/>
            <a:ext cx="3089587" cy="3508357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6" name="Picture 105"/>
          <p:cNvPicPr>
            <a:picLocks noChangeAspect="1"/>
          </p:cNvPicPr>
          <p:nvPr/>
        </p:nvPicPr>
        <p:blipFill rotWithShape="1">
          <a:blip r:embed="rId4"/>
          <a:srcRect l="10866" t="6361" r="8265" b="4768"/>
          <a:stretch/>
        </p:blipFill>
        <p:spPr>
          <a:xfrm>
            <a:off x="5069050" y="3392847"/>
            <a:ext cx="3339922" cy="334986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39" name="Rectangle 38"/>
          <p:cNvSpPr/>
          <p:nvPr/>
        </p:nvSpPr>
        <p:spPr>
          <a:xfrm>
            <a:off x="4734773" y="2613629"/>
            <a:ext cx="585787" cy="574119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/>
          <p:cNvCxnSpPr/>
          <p:nvPr/>
        </p:nvCxnSpPr>
        <p:spPr>
          <a:xfrm>
            <a:off x="5320560" y="2613629"/>
            <a:ext cx="3049925" cy="775881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721366" y="3187748"/>
            <a:ext cx="329306" cy="3508357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734773" y="2613629"/>
            <a:ext cx="347513" cy="839925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6009778" y="5174553"/>
            <a:ext cx="37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L</a:t>
            </a:r>
            <a:endParaRPr lang="en-US" sz="36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6338311" y="5617456"/>
            <a:ext cx="1701496" cy="793618"/>
            <a:chOff x="5856599" y="5617456"/>
            <a:chExt cx="1701496" cy="793618"/>
          </a:xfrm>
          <a:effectLst>
            <a:glow rad="25400">
              <a:schemeClr val="tx1"/>
            </a:glow>
          </a:effectLst>
        </p:grpSpPr>
        <p:sp>
          <p:nvSpPr>
            <p:cNvPr id="57" name="Freeform 56"/>
            <p:cNvSpPr/>
            <p:nvPr/>
          </p:nvSpPr>
          <p:spPr>
            <a:xfrm>
              <a:off x="5856599" y="5622019"/>
              <a:ext cx="1701496" cy="789055"/>
            </a:xfrm>
            <a:custGeom>
              <a:avLst/>
              <a:gdLst>
                <a:gd name="connsiteX0" fmla="*/ 0 w 1701496"/>
                <a:gd name="connsiteY0" fmla="*/ 0 h 789055"/>
                <a:gd name="connsiteX1" fmla="*/ 320571 w 1701496"/>
                <a:gd name="connsiteY1" fmla="*/ 98632 h 789055"/>
                <a:gd name="connsiteX2" fmla="*/ 739781 w 1701496"/>
                <a:gd name="connsiteY2" fmla="*/ 308225 h 789055"/>
                <a:gd name="connsiteX3" fmla="*/ 1122001 w 1701496"/>
                <a:gd name="connsiteY3" fmla="*/ 456172 h 789055"/>
                <a:gd name="connsiteX4" fmla="*/ 1701496 w 1701496"/>
                <a:gd name="connsiteY4" fmla="*/ 789055 h 789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1496" h="789055">
                  <a:moveTo>
                    <a:pt x="0" y="0"/>
                  </a:moveTo>
                  <a:cubicBezTo>
                    <a:pt x="98637" y="23630"/>
                    <a:pt x="197274" y="47261"/>
                    <a:pt x="320571" y="98632"/>
                  </a:cubicBezTo>
                  <a:cubicBezTo>
                    <a:pt x="443868" y="150003"/>
                    <a:pt x="606209" y="248635"/>
                    <a:pt x="739781" y="308225"/>
                  </a:cubicBezTo>
                  <a:cubicBezTo>
                    <a:pt x="873353" y="367815"/>
                    <a:pt x="961715" y="376034"/>
                    <a:pt x="1122001" y="456172"/>
                  </a:cubicBezTo>
                  <a:cubicBezTo>
                    <a:pt x="1282287" y="536310"/>
                    <a:pt x="1701496" y="789055"/>
                    <a:pt x="1701496" y="789055"/>
                  </a:cubicBezTo>
                </a:path>
              </a:pathLst>
            </a:cu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Chord 57"/>
            <p:cNvSpPr/>
            <p:nvPr/>
          </p:nvSpPr>
          <p:spPr>
            <a:xfrm rot="9739355">
              <a:off x="6042659" y="5617456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Chord 58"/>
            <p:cNvSpPr/>
            <p:nvPr/>
          </p:nvSpPr>
          <p:spPr>
            <a:xfrm rot="9739355">
              <a:off x="6472576" y="5827915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Chord 59"/>
            <p:cNvSpPr/>
            <p:nvPr/>
          </p:nvSpPr>
          <p:spPr>
            <a:xfrm rot="9739355">
              <a:off x="6863162" y="5983040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Chord 60"/>
            <p:cNvSpPr/>
            <p:nvPr/>
          </p:nvSpPr>
          <p:spPr>
            <a:xfrm rot="10003048">
              <a:off x="7244793" y="6193403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Freeform 62"/>
          <p:cNvSpPr/>
          <p:nvPr/>
        </p:nvSpPr>
        <p:spPr>
          <a:xfrm rot="248725">
            <a:off x="6390518" y="4966541"/>
            <a:ext cx="1155820" cy="664475"/>
          </a:xfrm>
          <a:custGeom>
            <a:avLst/>
            <a:gdLst>
              <a:gd name="connsiteX0" fmla="*/ 0 w 1227167"/>
              <a:gd name="connsiteY0" fmla="*/ 613564 h 613564"/>
              <a:gd name="connsiteX1" fmla="*/ 449486 w 1227167"/>
              <a:gd name="connsiteY1" fmla="*/ 399530 h 613564"/>
              <a:gd name="connsiteX2" fmla="*/ 984587 w 1227167"/>
              <a:gd name="connsiteY2" fmla="*/ 85614 h 613564"/>
              <a:gd name="connsiteX3" fmla="*/ 1227167 w 1227167"/>
              <a:gd name="connsiteY3" fmla="*/ 0 h 613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7167" h="613564">
                <a:moveTo>
                  <a:pt x="0" y="613564"/>
                </a:moveTo>
                <a:cubicBezTo>
                  <a:pt x="142694" y="550543"/>
                  <a:pt x="285388" y="487522"/>
                  <a:pt x="449486" y="399530"/>
                </a:cubicBezTo>
                <a:cubicBezTo>
                  <a:pt x="613584" y="311538"/>
                  <a:pt x="854973" y="152202"/>
                  <a:pt x="984587" y="85614"/>
                </a:cubicBezTo>
                <a:cubicBezTo>
                  <a:pt x="1114201" y="19026"/>
                  <a:pt x="1227167" y="0"/>
                  <a:pt x="1227167" y="0"/>
                </a:cubicBezTo>
              </a:path>
            </a:pathLst>
          </a:custGeom>
          <a:ln>
            <a:solidFill>
              <a:srgbClr val="FF0000"/>
            </a:solidFill>
            <a:prstDash val="dash"/>
          </a:ln>
          <a:effectLst>
            <a:glow rad="25400">
              <a:schemeClr val="tx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 rot="19715251">
            <a:off x="6168730" y="5050858"/>
            <a:ext cx="552554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r="2700000" algn="tl" rotWithShape="0">
                    <a:srgbClr val="000000"/>
                  </a:outerShdw>
                </a:effectLst>
              </a:rPr>
              <a:t>F</a:t>
            </a:r>
            <a:r>
              <a:rPr lang="en-US" sz="1600" b="1" baseline="-25000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r="2700000" algn="tl" rotWithShape="0">
                    <a:srgbClr val="000000"/>
                  </a:outerShdw>
                </a:effectLst>
                <a:latin typeface="Arial Black"/>
                <a:cs typeface="Arial Black"/>
              </a:rPr>
              <a:t>gen</a:t>
            </a:r>
            <a:endParaRPr lang="en-US" sz="1600" b="1" baseline="-25000" dirty="0">
              <a:ln>
                <a:solidFill>
                  <a:schemeClr val="tx1">
                    <a:alpha val="50000"/>
                  </a:schemeClr>
                </a:solidFill>
              </a:ln>
              <a:solidFill>
                <a:schemeClr val="bg1"/>
              </a:solidFill>
              <a:effectLst>
                <a:outerShdw blurRad="50800" dir="2700000" algn="tl" rotWithShape="0">
                  <a:srgbClr val="000000"/>
                </a:outerShdw>
              </a:effectLst>
              <a:latin typeface="Arial Black"/>
              <a:cs typeface="Arial Black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5862690" y="5747735"/>
            <a:ext cx="428489" cy="895539"/>
            <a:chOff x="5380978" y="5747735"/>
            <a:chExt cx="428489" cy="895539"/>
          </a:xfrm>
          <a:effectLst>
            <a:glow rad="25400">
              <a:schemeClr val="tx1"/>
            </a:glow>
          </a:effectLst>
        </p:grpSpPr>
        <p:sp>
          <p:nvSpPr>
            <p:cNvPr id="71" name="Freeform 70"/>
            <p:cNvSpPr/>
            <p:nvPr/>
          </p:nvSpPr>
          <p:spPr>
            <a:xfrm>
              <a:off x="5380978" y="5747735"/>
              <a:ext cx="341908" cy="895539"/>
            </a:xfrm>
            <a:custGeom>
              <a:avLst/>
              <a:gdLst>
                <a:gd name="connsiteX0" fmla="*/ 341908 w 341908"/>
                <a:gd name="connsiteY0" fmla="*/ 0 h 895539"/>
                <a:gd name="connsiteX1" fmla="*/ 268642 w 341908"/>
                <a:gd name="connsiteY1" fmla="*/ 341933 h 895539"/>
                <a:gd name="connsiteX2" fmla="*/ 0 w 341908"/>
                <a:gd name="connsiteY2" fmla="*/ 895539 h 89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1908" h="895539">
                  <a:moveTo>
                    <a:pt x="341908" y="0"/>
                  </a:moveTo>
                  <a:cubicBezTo>
                    <a:pt x="333767" y="96338"/>
                    <a:pt x="325627" y="192676"/>
                    <a:pt x="268642" y="341933"/>
                  </a:cubicBezTo>
                  <a:cubicBezTo>
                    <a:pt x="211657" y="491190"/>
                    <a:pt x="105828" y="693364"/>
                    <a:pt x="0" y="895539"/>
                  </a:cubicBezTo>
                </a:path>
              </a:pathLst>
            </a:cu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Isosceles Triangle 71"/>
            <p:cNvSpPr/>
            <p:nvPr/>
          </p:nvSpPr>
          <p:spPr>
            <a:xfrm rot="7318650">
              <a:off x="5437152" y="6446654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Isosceles Triangle 72"/>
            <p:cNvSpPr/>
            <p:nvPr/>
          </p:nvSpPr>
          <p:spPr>
            <a:xfrm rot="6845725">
              <a:off x="5565244" y="6202228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Isosceles Triangle 73"/>
            <p:cNvSpPr/>
            <p:nvPr/>
          </p:nvSpPr>
          <p:spPr>
            <a:xfrm rot="6276038">
              <a:off x="5661544" y="5935904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TextBox 75"/>
          <p:cNvSpPr txBox="1"/>
          <p:nvPr/>
        </p:nvSpPr>
        <p:spPr>
          <a:xfrm rot="19782457">
            <a:off x="5246283" y="5068025"/>
            <a:ext cx="552181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8000"/>
                </a:solidFill>
                <a:effectLst>
                  <a:glow rad="101600">
                    <a:schemeClr val="bg1">
                      <a:alpha val="50000"/>
                    </a:schemeClr>
                  </a:glow>
                </a:effectLst>
              </a:rPr>
              <a:t>18</a:t>
            </a:r>
            <a:r>
              <a:rPr lang="en-US" sz="1200" b="1" baseline="30000" dirty="0" smtClean="0">
                <a:solidFill>
                  <a:srgbClr val="FF8000"/>
                </a:solidFill>
                <a:effectLst>
                  <a:glow rad="101600">
                    <a:schemeClr val="bg1">
                      <a:alpha val="50000"/>
                    </a:schemeClr>
                  </a:glow>
                </a:effectLst>
              </a:rPr>
              <a:t>o</a:t>
            </a:r>
            <a:r>
              <a:rPr lang="en-US" sz="1200" b="1" dirty="0" smtClean="0">
                <a:solidFill>
                  <a:srgbClr val="FF8000"/>
                </a:solidFill>
                <a:effectLst>
                  <a:glow rad="101600">
                    <a:schemeClr val="bg1">
                      <a:alpha val="50000"/>
                    </a:schemeClr>
                  </a:glow>
                </a:effectLst>
              </a:rPr>
              <a:t>C</a:t>
            </a:r>
            <a:endParaRPr lang="en-US" sz="1200" b="1" baseline="30000" dirty="0">
              <a:solidFill>
                <a:srgbClr val="FF8000"/>
              </a:solidFill>
              <a:effectLst>
                <a:glow rad="101600">
                  <a:schemeClr val="bg1">
                    <a:alpha val="50000"/>
                  </a:schemeClr>
                </a:glow>
              </a:effectLst>
              <a:latin typeface="Arial Black"/>
              <a:cs typeface="Arial Black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320560" y="4753114"/>
            <a:ext cx="552181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  <a:effectLst>
                  <a:glow rad="50800">
                    <a:schemeClr val="bg1">
                      <a:alpha val="50000"/>
                    </a:schemeClr>
                  </a:glow>
                </a:effectLst>
              </a:rPr>
              <a:t>17</a:t>
            </a:r>
            <a:r>
              <a:rPr lang="en-US" sz="1200" b="1" baseline="30000" dirty="0" smtClean="0">
                <a:solidFill>
                  <a:srgbClr val="0000FF"/>
                </a:solidFill>
                <a:effectLst>
                  <a:glow rad="50800">
                    <a:schemeClr val="bg1">
                      <a:alpha val="50000"/>
                    </a:schemeClr>
                  </a:glow>
                </a:effectLst>
              </a:rPr>
              <a:t>o</a:t>
            </a:r>
            <a:r>
              <a:rPr lang="en-US" sz="1200" b="1" dirty="0" smtClean="0">
                <a:solidFill>
                  <a:srgbClr val="0000FF"/>
                </a:solidFill>
                <a:effectLst>
                  <a:glow rad="50800">
                    <a:schemeClr val="bg1">
                      <a:alpha val="50000"/>
                    </a:schemeClr>
                  </a:glow>
                </a:effectLst>
              </a:rPr>
              <a:t>C</a:t>
            </a:r>
            <a:endParaRPr lang="en-US" sz="1200" b="1" baseline="30000" dirty="0">
              <a:solidFill>
                <a:srgbClr val="0000FF"/>
              </a:solidFill>
              <a:effectLst>
                <a:glow rad="50800">
                  <a:schemeClr val="bg1">
                    <a:alpha val="50000"/>
                  </a:schemeClr>
                </a:glow>
              </a:effectLst>
              <a:latin typeface="Arial Black"/>
              <a:cs typeface="Arial Black"/>
            </a:endParaRPr>
          </a:p>
        </p:txBody>
      </p:sp>
      <p:sp>
        <p:nvSpPr>
          <p:cNvPr id="78" name="TextBox 77"/>
          <p:cNvSpPr txBox="1"/>
          <p:nvPr/>
        </p:nvSpPr>
        <p:spPr>
          <a:xfrm rot="2749916">
            <a:off x="5607249" y="5511435"/>
            <a:ext cx="552181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50000"/>
                    </a:schemeClr>
                  </a:glow>
                </a:effectLst>
              </a:rPr>
              <a:t>19</a:t>
            </a:r>
            <a:r>
              <a:rPr lang="en-US" sz="1200" b="1" baseline="30000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50000"/>
                    </a:schemeClr>
                  </a:glow>
                </a:effectLst>
              </a:rPr>
              <a:t>o</a:t>
            </a:r>
            <a:r>
              <a:rPr lang="en-US" sz="12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50000"/>
                    </a:schemeClr>
                  </a:glow>
                </a:effectLst>
              </a:rPr>
              <a:t>C</a:t>
            </a:r>
            <a:endParaRPr lang="en-US" sz="1200" b="1" baseline="30000" dirty="0">
              <a:solidFill>
                <a:srgbClr val="FF0000"/>
              </a:solidFill>
              <a:effectLst>
                <a:glow rad="101600">
                  <a:schemeClr val="bg1">
                    <a:alpha val="50000"/>
                  </a:schemeClr>
                </a:glow>
              </a:effectLst>
              <a:latin typeface="Arial Black"/>
              <a:cs typeface="Arial Black"/>
            </a:endParaRPr>
          </a:p>
        </p:txBody>
      </p:sp>
      <p:sp>
        <p:nvSpPr>
          <p:cNvPr id="86" name="Title 1"/>
          <p:cNvSpPr txBox="1">
            <a:spLocks/>
          </p:cNvSpPr>
          <p:nvPr/>
        </p:nvSpPr>
        <p:spPr>
          <a:xfrm>
            <a:off x="457200" y="-10949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Summary Schematic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5"/>
          <a:srcRect l="93965" t="27025" r="-341" b="46440"/>
          <a:stretch/>
        </p:blipFill>
        <p:spPr>
          <a:xfrm>
            <a:off x="8127388" y="955801"/>
            <a:ext cx="816783" cy="2037614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6"/>
          <a:srcRect l="94941" t="31243" b="42367"/>
          <a:stretch/>
        </p:blipFill>
        <p:spPr>
          <a:xfrm>
            <a:off x="8518838" y="4044156"/>
            <a:ext cx="522340" cy="2486835"/>
          </a:xfrm>
          <a:prstGeom prst="rect">
            <a:avLst/>
          </a:prstGeom>
        </p:spPr>
      </p:pic>
      <p:cxnSp>
        <p:nvCxnSpPr>
          <p:cNvPr id="91" name="Straight Arrow Connector 90"/>
          <p:cNvCxnSpPr/>
          <p:nvPr/>
        </p:nvCxnSpPr>
        <p:spPr>
          <a:xfrm flipH="1" flipV="1">
            <a:off x="6938429" y="5443794"/>
            <a:ext cx="562374" cy="303941"/>
          </a:xfrm>
          <a:prstGeom prst="straightConnector1">
            <a:avLst/>
          </a:prstGeom>
          <a:ln w="50800">
            <a:solidFill>
              <a:srgbClr val="FF6600"/>
            </a:solidFill>
            <a:tailEnd type="triangle"/>
          </a:ln>
          <a:effectLst>
            <a:glow rad="254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7261573" y="5010329"/>
            <a:ext cx="1148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US" sz="1600" b="1" baseline="-25000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/>
                <a:cs typeface="Arial Black"/>
              </a:rPr>
              <a:t>1000-850</a:t>
            </a:r>
          </a:p>
          <a:p>
            <a:r>
              <a:rPr lang="en-US" sz="12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/>
                <a:cs typeface="Arial Black"/>
              </a:rPr>
              <a:t>&gt; 20 m s</a:t>
            </a:r>
            <a:r>
              <a:rPr lang="en-US" sz="1200" b="1" baseline="30000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/>
                <a:cs typeface="Arial Black"/>
              </a:rPr>
              <a:t>-1</a:t>
            </a:r>
            <a:endParaRPr lang="en-US" sz="1200" b="1" baseline="30000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Arial Black"/>
              <a:cs typeface="Arial Black"/>
            </a:endParaRPr>
          </a:p>
        </p:txBody>
      </p:sp>
      <p:cxnSp>
        <p:nvCxnSpPr>
          <p:cNvPr id="96" name="Straight Arrow Connector 95"/>
          <p:cNvCxnSpPr/>
          <p:nvPr/>
        </p:nvCxnSpPr>
        <p:spPr>
          <a:xfrm flipH="1">
            <a:off x="6440638" y="5001550"/>
            <a:ext cx="223426" cy="124204"/>
          </a:xfrm>
          <a:prstGeom prst="straightConnector1">
            <a:avLst/>
          </a:prstGeom>
          <a:ln w="25400">
            <a:solidFill>
              <a:srgbClr val="3366FF"/>
            </a:solidFill>
            <a:tailEnd type="triangle"/>
          </a:ln>
          <a:effectLst>
            <a:glow rad="25400">
              <a:schemeClr val="tx1">
                <a:alpha val="7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 rot="19891755">
            <a:off x="5832878" y="4775103"/>
            <a:ext cx="10492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3366FF"/>
                </a:solidFill>
                <a:effectLst>
                  <a:glow rad="101600">
                    <a:schemeClr val="bg1">
                      <a:alpha val="85000"/>
                    </a:schemeClr>
                  </a:glow>
                </a:effectLst>
              </a:rPr>
              <a:t>V</a:t>
            </a:r>
            <a:r>
              <a:rPr lang="en-US" sz="1600" b="1" baseline="-25000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3366FF"/>
                </a:solidFill>
                <a:effectLst>
                  <a:glow rad="101600">
                    <a:schemeClr val="bg1">
                      <a:alpha val="85000"/>
                    </a:schemeClr>
                  </a:glow>
                </a:effectLst>
              </a:rPr>
              <a:t>sfc</a:t>
            </a:r>
            <a:r>
              <a:rPr lang="en-US" sz="1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3366FF"/>
                </a:solidFill>
                <a:effectLst>
                  <a:glow rad="101600">
                    <a:schemeClr val="bg1">
                      <a:alpha val="85000"/>
                    </a:schemeClr>
                  </a:glow>
                </a:effectLst>
              </a:rPr>
              <a:t> </a:t>
            </a:r>
            <a:r>
              <a:rPr lang="en-US" sz="12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3366FF"/>
                </a:solidFill>
                <a:effectLst>
                  <a:glow rad="101600">
                    <a:schemeClr val="bg1">
                      <a:alpha val="85000"/>
                    </a:schemeClr>
                  </a:glow>
                </a:effectLst>
              </a:rPr>
              <a:t>&lt; 5 m s</a:t>
            </a:r>
            <a:r>
              <a:rPr lang="en-US" sz="1200" b="1" baseline="30000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3366FF"/>
                </a:solidFill>
                <a:effectLst>
                  <a:glow rad="101600">
                    <a:schemeClr val="bg1">
                      <a:alpha val="85000"/>
                    </a:schemeClr>
                  </a:glow>
                </a:effectLst>
              </a:rPr>
              <a:t>-1</a:t>
            </a:r>
            <a:endParaRPr lang="en-US" sz="12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3366FF"/>
              </a:solidFill>
              <a:effectLst>
                <a:glow rad="101600">
                  <a:schemeClr val="bg1">
                    <a:alpha val="85000"/>
                  </a:schemeClr>
                </a:glow>
              </a:effectLst>
            </a:endParaRPr>
          </a:p>
        </p:txBody>
      </p:sp>
      <p:sp>
        <p:nvSpPr>
          <p:cNvPr id="101" name="TextBox 100"/>
          <p:cNvSpPr txBox="1"/>
          <p:nvPr/>
        </p:nvSpPr>
        <p:spPr>
          <a:xfrm rot="20185872">
            <a:off x="7469140" y="4643459"/>
            <a:ext cx="711102" cy="369332"/>
          </a:xfrm>
          <a:prstGeom prst="rect">
            <a:avLst/>
          </a:prstGeom>
          <a:noFill/>
          <a:effectLst>
            <a:outerShdw blurRad="50800" dist="12700" dir="2700000" algn="tl" rotWithShape="0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r="2700000" algn="tl" rotWithShape="0">
                    <a:srgbClr val="000000"/>
                  </a:outerShdw>
                </a:effectLst>
              </a:rPr>
              <a:t>C</a:t>
            </a:r>
            <a:r>
              <a:rPr lang="en-US" b="1" baseline="-25000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r="2700000" algn="tl" rotWithShape="0">
                    <a:srgbClr val="000000"/>
                  </a:outerShdw>
                </a:effectLst>
                <a:latin typeface="Arial Black"/>
                <a:cs typeface="Arial Black"/>
              </a:rPr>
              <a:t>front</a:t>
            </a:r>
            <a:endParaRPr lang="en-US" b="1" baseline="-25000" dirty="0">
              <a:ln>
                <a:solidFill>
                  <a:schemeClr val="tx1">
                    <a:alpha val="50000"/>
                  </a:schemeClr>
                </a:solidFill>
              </a:ln>
              <a:solidFill>
                <a:srgbClr val="FF0000"/>
              </a:solidFill>
              <a:effectLst>
                <a:outerShdw blurRad="50800" dir="2700000" algn="tl" rotWithShape="0">
                  <a:srgbClr val="000000"/>
                </a:outerShdw>
              </a:effectLst>
              <a:latin typeface="Arial Black"/>
              <a:cs typeface="Arial Black"/>
            </a:endParaRPr>
          </a:p>
        </p:txBody>
      </p:sp>
      <p:grpSp>
        <p:nvGrpSpPr>
          <p:cNvPr id="105" name="Group 104"/>
          <p:cNvGrpSpPr/>
          <p:nvPr/>
        </p:nvGrpSpPr>
        <p:grpSpPr>
          <a:xfrm>
            <a:off x="5010032" y="2955783"/>
            <a:ext cx="812800" cy="334657"/>
            <a:chOff x="4924807" y="3367273"/>
            <a:chExt cx="812800" cy="334657"/>
          </a:xfrm>
          <a:effectLst>
            <a:glow rad="25400">
              <a:schemeClr val="tx1"/>
            </a:glow>
          </a:effectLst>
        </p:grpSpPr>
        <p:sp>
          <p:nvSpPr>
            <p:cNvPr id="107" name="Chord 106"/>
            <p:cNvSpPr/>
            <p:nvPr/>
          </p:nvSpPr>
          <p:spPr>
            <a:xfrm rot="9739355">
              <a:off x="5130925" y="3367273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Freeform 107"/>
            <p:cNvSpPr/>
            <p:nvPr/>
          </p:nvSpPr>
          <p:spPr>
            <a:xfrm>
              <a:off x="4924807" y="3404905"/>
              <a:ext cx="812800" cy="297025"/>
            </a:xfrm>
            <a:custGeom>
              <a:avLst/>
              <a:gdLst>
                <a:gd name="connsiteX0" fmla="*/ 0 w 812800"/>
                <a:gd name="connsiteY0" fmla="*/ 2385 h 297025"/>
                <a:gd name="connsiteX1" fmla="*/ 274320 w 812800"/>
                <a:gd name="connsiteY1" fmla="*/ 43025 h 297025"/>
                <a:gd name="connsiteX2" fmla="*/ 812800 w 812800"/>
                <a:gd name="connsiteY2" fmla="*/ 297025 h 297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2800" h="297025">
                  <a:moveTo>
                    <a:pt x="0" y="2385"/>
                  </a:moveTo>
                  <a:cubicBezTo>
                    <a:pt x="69426" y="-1849"/>
                    <a:pt x="138853" y="-6082"/>
                    <a:pt x="274320" y="43025"/>
                  </a:cubicBezTo>
                  <a:cubicBezTo>
                    <a:pt x="409787" y="92132"/>
                    <a:pt x="611293" y="194578"/>
                    <a:pt x="812800" y="297025"/>
                  </a:cubicBezTo>
                </a:path>
              </a:pathLst>
            </a:cu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Chord 108"/>
            <p:cNvSpPr/>
            <p:nvPr/>
          </p:nvSpPr>
          <p:spPr>
            <a:xfrm rot="9739355">
              <a:off x="5418516" y="3497331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6" name="TextBox 115"/>
          <p:cNvSpPr txBox="1"/>
          <p:nvPr/>
        </p:nvSpPr>
        <p:spPr>
          <a:xfrm>
            <a:off x="4671917" y="2613629"/>
            <a:ext cx="37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L</a:t>
            </a:r>
            <a:endParaRPr lang="en-US" sz="36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3793" y="5589075"/>
            <a:ext cx="4966239" cy="1277273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Arial"/>
                <a:cs typeface="Arial"/>
              </a:rPr>
              <a:t>Main:</a:t>
            </a:r>
            <a:r>
              <a:rPr lang="en-US" sz="1100" dirty="0" smtClean="0">
                <a:latin typeface="Arial"/>
                <a:cs typeface="Arial"/>
              </a:rPr>
              <a:t> 500-hPa geopotential height (black contours, every 6 </a:t>
            </a:r>
            <a:r>
              <a:rPr lang="en-US" sz="1100" dirty="0" smtClean="0">
                <a:latin typeface="Arial"/>
                <a:cs typeface="Arial"/>
              </a:rPr>
              <a:t>dam</a:t>
            </a:r>
            <a:r>
              <a:rPr lang="en-US" sz="1100" dirty="0" smtClean="0">
                <a:latin typeface="Arial"/>
                <a:cs typeface="Arial"/>
              </a:rPr>
              <a:t>),             mean </a:t>
            </a:r>
            <a:r>
              <a:rPr lang="en-US" sz="1100" dirty="0">
                <a:latin typeface="Arial"/>
                <a:cs typeface="Arial"/>
              </a:rPr>
              <a:t>sea level pressure (brown contours, every 2 hPa</a:t>
            </a:r>
            <a:r>
              <a:rPr lang="en-US" sz="1100" dirty="0" smtClean="0">
                <a:latin typeface="Arial"/>
                <a:cs typeface="Arial"/>
              </a:rPr>
              <a:t>),                                    precipitable </a:t>
            </a:r>
            <a:r>
              <a:rPr lang="en-US" sz="1100" dirty="0">
                <a:latin typeface="Arial"/>
                <a:cs typeface="Arial"/>
              </a:rPr>
              <a:t>water (shaded, mm)</a:t>
            </a:r>
          </a:p>
          <a:p>
            <a:r>
              <a:rPr lang="en-US" sz="1100" b="1" dirty="0">
                <a:latin typeface="Arial"/>
                <a:cs typeface="Arial"/>
              </a:rPr>
              <a:t>Inset: </a:t>
            </a:r>
            <a:r>
              <a:rPr lang="en-US" sz="1100" dirty="0">
                <a:latin typeface="Arial"/>
                <a:cs typeface="Arial"/>
              </a:rPr>
              <a:t>900-hPa temperature (colored contours, from 17-19</a:t>
            </a:r>
            <a:r>
              <a:rPr lang="en-US" sz="1100" baseline="30000" dirty="0">
                <a:latin typeface="Arial"/>
                <a:cs typeface="Arial"/>
              </a:rPr>
              <a:t>o</a:t>
            </a:r>
            <a:r>
              <a:rPr lang="en-US" sz="1100" dirty="0">
                <a:latin typeface="Arial"/>
                <a:cs typeface="Arial"/>
              </a:rPr>
              <a:t>C)</a:t>
            </a:r>
            <a:endParaRPr lang="en-US" sz="1100" baseline="30000" dirty="0">
              <a:latin typeface="Arial"/>
              <a:cs typeface="Arial"/>
            </a:endParaRPr>
          </a:p>
          <a:p>
            <a:r>
              <a:rPr lang="en-US" sz="1100" dirty="0" smtClean="0">
                <a:latin typeface="Arial"/>
                <a:cs typeface="Arial"/>
              </a:rPr>
              <a:t>1000 </a:t>
            </a:r>
            <a:r>
              <a:rPr lang="en-US" sz="1100" dirty="0">
                <a:latin typeface="Arial"/>
                <a:cs typeface="Arial"/>
              </a:rPr>
              <a:t>– 850-hPa integrated vapor transport (vectors, kg s</a:t>
            </a:r>
            <a:r>
              <a:rPr lang="en-US" sz="1100" baseline="30000" dirty="0">
                <a:latin typeface="Arial"/>
                <a:cs typeface="Arial"/>
              </a:rPr>
              <a:t>-1 </a:t>
            </a:r>
            <a:r>
              <a:rPr lang="en-US" sz="1100" dirty="0">
                <a:latin typeface="Arial"/>
                <a:cs typeface="Arial"/>
              </a:rPr>
              <a:t>m</a:t>
            </a:r>
            <a:r>
              <a:rPr lang="en-US" sz="1100" baseline="30000" dirty="0">
                <a:latin typeface="Arial"/>
                <a:cs typeface="Arial"/>
              </a:rPr>
              <a:t>-1</a:t>
            </a:r>
            <a:r>
              <a:rPr lang="en-US" sz="1100" dirty="0" smtClean="0">
                <a:latin typeface="Arial"/>
                <a:cs typeface="Arial"/>
              </a:rPr>
              <a:t>)</a:t>
            </a:r>
          </a:p>
          <a:p>
            <a:r>
              <a:rPr lang="en-US" sz="1100" dirty="0">
                <a:latin typeface="Arial"/>
                <a:cs typeface="Arial"/>
              </a:rPr>
              <a:t>1000 – 850-hPa layer mean frontogenesis (black contours, starting at 30 K 100 km</a:t>
            </a:r>
            <a:r>
              <a:rPr lang="en-US" sz="1100" baseline="30000" dirty="0">
                <a:latin typeface="Arial"/>
                <a:cs typeface="Arial"/>
              </a:rPr>
              <a:t>-1</a:t>
            </a:r>
            <a:r>
              <a:rPr lang="en-US" sz="1100" dirty="0">
                <a:latin typeface="Arial"/>
                <a:cs typeface="Arial"/>
              </a:rPr>
              <a:t> 3h</a:t>
            </a:r>
            <a:r>
              <a:rPr lang="en-US" sz="1100" baseline="30000" dirty="0">
                <a:latin typeface="Arial"/>
                <a:cs typeface="Arial"/>
              </a:rPr>
              <a:t>-1</a:t>
            </a:r>
            <a:r>
              <a:rPr lang="en-US" sz="1100" dirty="0" smtClean="0">
                <a:latin typeface="Arial"/>
                <a:cs typeface="Arial"/>
              </a:rPr>
              <a:t>), </a:t>
            </a:r>
            <a:r>
              <a:rPr lang="en-US" sz="1100" dirty="0">
                <a:latin typeface="Arial"/>
                <a:cs typeface="Arial"/>
              </a:rPr>
              <a:t>1km Reflectivity (shaded, </a:t>
            </a:r>
            <a:r>
              <a:rPr lang="en-US" sz="1100" dirty="0" err="1">
                <a:latin typeface="Arial"/>
                <a:cs typeface="Arial"/>
              </a:rPr>
              <a:t>dBZ</a:t>
            </a:r>
            <a:r>
              <a:rPr lang="en-US" sz="1100" dirty="0">
                <a:latin typeface="Arial"/>
                <a:cs typeface="Arial"/>
              </a:rPr>
              <a:t>)</a:t>
            </a:r>
            <a:endParaRPr lang="en-US" sz="11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1038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439" r="6167"/>
          <a:stretch/>
        </p:blipFill>
        <p:spPr>
          <a:xfrm>
            <a:off x="2995602" y="914687"/>
            <a:ext cx="5674299" cy="5502397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200" y="-19972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Motivation: Predictability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3313" y="635498"/>
            <a:ext cx="5097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Stage IV Precipitation Total (0000 UTC – 1800 UTC 13 Aug 2014) </a:t>
            </a:r>
            <a:endParaRPr lang="en-US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94188" t="12365" r="-461" b="82802"/>
          <a:stretch/>
        </p:blipFill>
        <p:spPr>
          <a:xfrm>
            <a:off x="8652139" y="1391562"/>
            <a:ext cx="367121" cy="2721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1148523"/>
            <a:ext cx="307304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 smtClean="0"/>
              <a:t>Large region of &gt; 50 mm (2”) of precipitation forecasted across New England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Over forecast</a:t>
            </a:r>
            <a:r>
              <a:rPr lang="en-US" b="1" dirty="0" smtClean="0">
                <a:solidFill>
                  <a:srgbClr val="000090"/>
                </a:solidFill>
              </a:rPr>
              <a:t> of rainfall in Hudson River valley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Under forecast</a:t>
            </a:r>
            <a:r>
              <a:rPr lang="en-US" b="1" dirty="0" smtClean="0">
                <a:solidFill>
                  <a:srgbClr val="000090"/>
                </a:solidFill>
              </a:rPr>
              <a:t> of rainfall in NJ and Long Island </a:t>
            </a:r>
            <a:endParaRPr lang="en-US" sz="1600" dirty="0" smtClean="0"/>
          </a:p>
          <a:p>
            <a:pPr marL="742950" lvl="1" indent="-285750">
              <a:buFont typeface="Arial"/>
              <a:buChar char="•"/>
            </a:pPr>
            <a:endParaRPr lang="en-US" sz="1600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5319202" y="2143301"/>
            <a:ext cx="872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&lt; 1”</a:t>
            </a:r>
            <a:endParaRPr lang="en-US" sz="2000" b="1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064594" y="4059800"/>
            <a:ext cx="317510" cy="544331"/>
          </a:xfrm>
          <a:prstGeom prst="line">
            <a:avLst/>
          </a:prstGeom>
          <a:ln>
            <a:solidFill>
              <a:schemeClr val="bg1"/>
            </a:solidFill>
          </a:ln>
          <a:effectLst>
            <a:glow rad="381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132633" y="4604131"/>
            <a:ext cx="872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&gt; 10”</a:t>
            </a:r>
            <a:endParaRPr lang="en-US" sz="2000" b="1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4206" t="19554" b="22282"/>
          <a:stretch/>
        </p:blipFill>
        <p:spPr>
          <a:xfrm>
            <a:off x="8677390" y="1610441"/>
            <a:ext cx="412918" cy="398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078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0" y="720850"/>
            <a:ext cx="4292564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/>
              <a:t>Precipitation Probabilities</a:t>
            </a:r>
            <a:endParaRPr lang="en-US" sz="1600" b="1" dirty="0">
              <a:solidFill>
                <a:srgbClr val="000090"/>
              </a:solidFill>
            </a:endParaRPr>
          </a:p>
        </p:txBody>
      </p:sp>
      <p:pic>
        <p:nvPicPr>
          <p:cNvPr id="2" name="Picture 1" descr="Screen Shot 2015-03-04 at 11.48.46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9" r="7134" b="11199"/>
          <a:stretch/>
        </p:blipFill>
        <p:spPr>
          <a:xfrm>
            <a:off x="2824746" y="1554479"/>
            <a:ext cx="6319254" cy="45438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9410" y="1363373"/>
            <a:ext cx="30226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solidFill>
                  <a:srgbClr val="000090"/>
                </a:solidFill>
              </a:rPr>
              <a:t>ECMWF Forecast accurately depicted region of moderate precipitation (&gt; 25 mm)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</a:rPr>
              <a:t>ECMWF Forecast did not accurately forecast of extreme precipitation amounts (&gt; 100 mm)</a:t>
            </a:r>
            <a:endParaRPr lang="en-US" sz="1600" b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2" name="Picture 11" descr="Screen Shot 2015-03-04 at 11.48.46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02" r="4" b="99"/>
          <a:stretch/>
        </p:blipFill>
        <p:spPr>
          <a:xfrm>
            <a:off x="3315619" y="6245281"/>
            <a:ext cx="5786401" cy="5210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01044" y="1104906"/>
            <a:ext cx="5267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ECMWF Ensemble probability of &gt; 25 mm of precipitation (shaded, %)</a:t>
            </a:r>
          </a:p>
          <a:p>
            <a:r>
              <a:rPr lang="en-US" sz="1400" dirty="0" smtClean="0"/>
              <a:t>Verifying &gt; 25 mm precipitation (black contour, 25 mm)</a:t>
            </a:r>
            <a:endParaRPr lang="en-US" sz="14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Motivation: Predictability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669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0" y="720850"/>
            <a:ext cx="4292564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/>
              <a:t>Precipitation Probabilities</a:t>
            </a:r>
            <a:endParaRPr lang="en-US" sz="1600" b="1" dirty="0">
              <a:solidFill>
                <a:srgbClr val="000090"/>
              </a:solidFill>
            </a:endParaRPr>
          </a:p>
        </p:txBody>
      </p:sp>
      <p:pic>
        <p:nvPicPr>
          <p:cNvPr id="6" name="Picture 5" descr="Screen Shot 2015-03-04 at 11.54.23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5" t="7086" r="11336" b="12301"/>
          <a:stretch/>
        </p:blipFill>
        <p:spPr>
          <a:xfrm>
            <a:off x="3075110" y="1534160"/>
            <a:ext cx="6047222" cy="4570143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5971806" y="4376944"/>
            <a:ext cx="482782" cy="61928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54588" y="4811558"/>
            <a:ext cx="2232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Failure to forecast extreme precipitation over Long Island </a:t>
            </a:r>
            <a:endParaRPr lang="en-US" sz="1200" dirty="0"/>
          </a:p>
        </p:txBody>
      </p:sp>
      <p:pic>
        <p:nvPicPr>
          <p:cNvPr id="11" name="Picture 10" descr="Screen Shot 2015-03-04 at 11.48.46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02" r="4" b="99"/>
          <a:stretch/>
        </p:blipFill>
        <p:spPr>
          <a:xfrm>
            <a:off x="3315619" y="6245281"/>
            <a:ext cx="5786401" cy="5210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7582" y="3386084"/>
            <a:ext cx="2987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ECMWF ensemble does not have sufficient horizontal resolution to resolve this mesoscale event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601044" y="1104906"/>
            <a:ext cx="5521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ECMWF Ensemble probability of &gt; 100 mm of precipitation (shaded, %)</a:t>
            </a:r>
          </a:p>
          <a:p>
            <a:r>
              <a:rPr lang="en-US" sz="1400" dirty="0" smtClean="0"/>
              <a:t>Verifying &gt; 100 mm precipitation (black contour, 100 mm)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199410" y="1363373"/>
            <a:ext cx="30226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solidFill>
                  <a:srgbClr val="000090"/>
                </a:solidFill>
              </a:rPr>
              <a:t>ECMWF Forecast accurately depicted region of moderate precipitation (&gt; 25 mm)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solidFill>
                  <a:srgbClr val="000090"/>
                </a:solidFill>
              </a:rPr>
              <a:t>ECMWF Forecast did not accurately forecast of extreme precipitation amounts (&gt; 100 mm)</a:t>
            </a:r>
            <a:endParaRPr lang="en-US" sz="1600" b="1" dirty="0">
              <a:solidFill>
                <a:srgbClr val="000090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Motivation: Predictability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7582" y="4811558"/>
            <a:ext cx="2824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Focus of talk on </a:t>
            </a:r>
            <a:r>
              <a:rPr lang="en-US" b="1" dirty="0" smtClean="0"/>
              <a:t>mesoscale predictability </a:t>
            </a:r>
            <a:r>
              <a:rPr lang="en-US" b="1" dirty="0"/>
              <a:t>and meteorology behind Long Island rainfall.</a:t>
            </a:r>
          </a:p>
        </p:txBody>
      </p:sp>
    </p:spTree>
    <p:extLst>
      <p:ext uri="{BB962C8B-B14F-4D97-AF65-F5344CB8AC3E}">
        <p14:creationId xmlns:p14="http://schemas.microsoft.com/office/powerpoint/2010/main" val="2738635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Datasets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51 member ECMWF ensemble</a:t>
            </a:r>
          </a:p>
          <a:p>
            <a:pPr lvl="1"/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Primarily used to assess synoptic variability</a:t>
            </a:r>
          </a:p>
          <a:p>
            <a:r>
              <a:rPr lang="en-US" b="1" dirty="0" smtClean="0"/>
              <a:t>15 member convection </a:t>
            </a:r>
            <a:r>
              <a:rPr lang="en-US" b="1" dirty="0"/>
              <a:t>p</a:t>
            </a:r>
            <a:r>
              <a:rPr lang="en-US" b="1" dirty="0" smtClean="0"/>
              <a:t>ermitting WRF ensemble</a:t>
            </a:r>
          </a:p>
          <a:p>
            <a:pPr lvl="1"/>
            <a:r>
              <a:rPr lang="en-US" b="1" dirty="0" smtClean="0">
                <a:solidFill>
                  <a:srgbClr val="000090"/>
                </a:solidFill>
              </a:rPr>
              <a:t>Investigated in detail to assess mesoscale variability</a:t>
            </a:r>
          </a:p>
        </p:txBody>
      </p:sp>
    </p:spTree>
    <p:extLst>
      <p:ext uri="{BB962C8B-B14F-4D97-AF65-F5344CB8AC3E}">
        <p14:creationId xmlns:p14="http://schemas.microsoft.com/office/powerpoint/2010/main" val="3662355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8966</TotalTime>
  <Words>3623</Words>
  <Application>Microsoft Macintosh PowerPoint</Application>
  <PresentationFormat>On-screen Show (4:3)</PresentationFormat>
  <Paragraphs>592</Paragraphs>
  <Slides>55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Office Theme</vt:lpstr>
      <vt:lpstr>A Multi-Scale Investigation of the Historic Long Island Flash Flood on 13 August 2014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Datasets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Multi-Scale Investigation of the Historic Long Island Flash Flood on 13 August 2014</dc:title>
  <dc:creator>Philippe Papin</dc:creator>
  <cp:lastModifiedBy>Philippe Papin</cp:lastModifiedBy>
  <cp:revision>149</cp:revision>
  <dcterms:created xsi:type="dcterms:W3CDTF">2015-03-04T03:06:27Z</dcterms:created>
  <dcterms:modified xsi:type="dcterms:W3CDTF">2015-06-30T09:20:15Z</dcterms:modified>
</cp:coreProperties>
</file>