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98" r:id="rId7"/>
    <p:sldId id="281" r:id="rId8"/>
    <p:sldId id="284" r:id="rId9"/>
    <p:sldId id="285" r:id="rId10"/>
    <p:sldId id="286" r:id="rId11"/>
    <p:sldId id="266" r:id="rId12"/>
    <p:sldId id="267" r:id="rId13"/>
    <p:sldId id="268" r:id="rId14"/>
    <p:sldId id="270" r:id="rId15"/>
    <p:sldId id="274" r:id="rId16"/>
    <p:sldId id="273" r:id="rId17"/>
    <p:sldId id="294" r:id="rId18"/>
    <p:sldId id="278" r:id="rId19"/>
    <p:sldId id="300" r:id="rId20"/>
    <p:sldId id="301" r:id="rId21"/>
    <p:sldId id="302" r:id="rId22"/>
    <p:sldId id="304" r:id="rId23"/>
    <p:sldId id="276" r:id="rId24"/>
    <p:sldId id="299" r:id="rId25"/>
    <p:sldId id="295" r:id="rId26"/>
    <p:sldId id="277" r:id="rId27"/>
    <p:sldId id="303" r:id="rId28"/>
    <p:sldId id="305" r:id="rId29"/>
    <p:sldId id="312" r:id="rId30"/>
    <p:sldId id="306" r:id="rId31"/>
    <p:sldId id="307" r:id="rId32"/>
    <p:sldId id="308" r:id="rId33"/>
    <p:sldId id="309" r:id="rId34"/>
    <p:sldId id="310" r:id="rId35"/>
    <p:sldId id="31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FFCC66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34" d="100"/>
          <a:sy n="134" d="100"/>
        </p:scale>
        <p:origin x="-16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C989A-6D62-484D-BC71-D06F456283E7}" type="datetimeFigureOut">
              <a:rPr lang="en-US" smtClean="0"/>
              <a:t>3/4/15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FD62F-4229-8B47-81FC-C433FE10C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11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plan to keep this slide... Show a reference equitable threat score for this period... How doe the ECMWF ensemble </a:t>
            </a:r>
            <a:r>
              <a:rPr lang="en-US" baseline="0" dirty="0" err="1" smtClean="0"/>
              <a:t>compaire</a:t>
            </a:r>
            <a:r>
              <a:rPr lang="en-US" baseline="0" dirty="0" smtClean="0"/>
              <a:t>... HPC should have some statistics for similar heavy rainfall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Layer mean frontogenesis?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2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Layer mean frontogenesis?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26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Layer mean frontogenesis?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2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7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4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1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92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12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0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2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0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4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42832-8494-2B4E-AB06-4FCD3259F825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5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83203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Multi-Scale Investigation of the Historic Long Island Flash Flood on 13 August 2014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220641"/>
            <a:ext cx="9144000" cy="356769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Philippe P. Papin, Benjamin J. Moore, </a:t>
            </a:r>
            <a:r>
              <a:rPr lang="en-US" sz="2400" b="1" dirty="0" smtClean="0">
                <a:solidFill>
                  <a:srgbClr val="000090"/>
                </a:solidFill>
              </a:rPr>
              <a:t>Nick </a:t>
            </a:r>
            <a:r>
              <a:rPr lang="en-US" sz="2400" b="1" dirty="0" smtClean="0">
                <a:solidFill>
                  <a:srgbClr val="000090"/>
                </a:solidFill>
              </a:rPr>
              <a:t>P. Bassill, Josh J. Alland, Michael S. Fischer, Casey M. </a:t>
            </a:r>
            <a:r>
              <a:rPr lang="en-US" sz="2400" b="1" dirty="0" smtClean="0">
                <a:solidFill>
                  <a:srgbClr val="000090"/>
                </a:solidFill>
              </a:rPr>
              <a:t>Peirano</a:t>
            </a:r>
            <a:r>
              <a:rPr lang="en-US" sz="2400" b="1" dirty="0" smtClean="0">
                <a:solidFill>
                  <a:srgbClr val="000090"/>
                </a:solidFill>
              </a:rPr>
              <a:t>, Stephanie N. Stevenson, and Lance F. Bosart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b="1" dirty="0" smtClean="0">
                <a:solidFill>
                  <a:srgbClr val="000090"/>
                </a:solidFill>
              </a:rPr>
              <a:t>Northeast Storms Conference, 7</a:t>
            </a:r>
            <a:r>
              <a:rPr lang="en-US" sz="2400" b="1" baseline="30000" dirty="0" smtClean="0">
                <a:solidFill>
                  <a:srgbClr val="000090"/>
                </a:solidFill>
              </a:rPr>
              <a:t>th</a:t>
            </a:r>
            <a:r>
              <a:rPr lang="en-US" sz="2400" b="1" dirty="0" smtClean="0">
                <a:solidFill>
                  <a:srgbClr val="000090"/>
                </a:solidFill>
              </a:rPr>
              <a:t>  March </a:t>
            </a:r>
            <a:r>
              <a:rPr lang="en-US" sz="2400" b="1" dirty="0" smtClean="0">
                <a:solidFill>
                  <a:srgbClr val="000090"/>
                </a:solidFill>
              </a:rPr>
              <a:t>2015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7005" y="4664754"/>
            <a:ext cx="5923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Department of Atmospheric </a:t>
            </a:r>
            <a:r>
              <a:rPr lang="en-US" b="1" dirty="0" smtClean="0"/>
              <a:t>and Environmental </a:t>
            </a:r>
            <a:r>
              <a:rPr lang="en-US" b="1" dirty="0" smtClean="0"/>
              <a:t>Sciences, University at Albany, State University of New York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820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Datasets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51 member ECMWF ensemble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Primarily used to assess synoptic variability</a:t>
            </a:r>
          </a:p>
          <a:p>
            <a:r>
              <a:rPr lang="en-US" b="1" dirty="0" smtClean="0"/>
              <a:t>15 member </a:t>
            </a:r>
            <a:r>
              <a:rPr lang="en-US" b="1" dirty="0"/>
              <a:t>c</a:t>
            </a:r>
            <a:r>
              <a:rPr lang="en-US" b="1" dirty="0" smtClean="0"/>
              <a:t>onvective </a:t>
            </a:r>
            <a:r>
              <a:rPr lang="en-US" b="1" dirty="0"/>
              <a:t>p</a:t>
            </a:r>
            <a:r>
              <a:rPr lang="en-US" b="1" dirty="0" smtClean="0"/>
              <a:t>ermitting WRF ensemble</a:t>
            </a:r>
            <a:endParaRPr lang="en-US" b="1" dirty="0" smtClean="0"/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Investigated in detail to assess mesoscale variability</a:t>
            </a:r>
            <a:endParaRPr lang="en-US" b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5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0" y="791728"/>
            <a:ext cx="9144000" cy="21567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WRF 15-Member Ensemble</a:t>
            </a:r>
          </a:p>
          <a:p>
            <a:pPr lvl="1"/>
            <a:r>
              <a:rPr lang="en-US" sz="1800" b="1" dirty="0" smtClean="0">
                <a:solidFill>
                  <a:srgbClr val="000090"/>
                </a:solidFill>
              </a:rPr>
              <a:t>Initialized </a:t>
            </a:r>
            <a:r>
              <a:rPr lang="en-US" sz="1800" b="1" dirty="0" smtClean="0">
                <a:solidFill>
                  <a:srgbClr val="000090"/>
                </a:solidFill>
              </a:rPr>
              <a:t>on 0000 UTC 13 August 2014</a:t>
            </a:r>
          </a:p>
          <a:p>
            <a:pPr lvl="1"/>
            <a:r>
              <a:rPr lang="en-US" sz="1800" b="1" dirty="0" smtClean="0">
                <a:solidFill>
                  <a:srgbClr val="000090"/>
                </a:solidFill>
              </a:rPr>
              <a:t>Display results of 5 </a:t>
            </a:r>
            <a:r>
              <a:rPr lang="en-US" sz="1800" b="1" dirty="0" smtClean="0">
                <a:solidFill>
                  <a:srgbClr val="000090"/>
                </a:solidFill>
              </a:rPr>
              <a:t>km</a:t>
            </a:r>
            <a:r>
              <a:rPr lang="en-US" sz="1800" b="1" baseline="30000" dirty="0" smtClean="0">
                <a:solidFill>
                  <a:srgbClr val="000090"/>
                </a:solidFill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</a:rPr>
              <a:t>gridded resolution (inner nest</a:t>
            </a:r>
            <a:r>
              <a:rPr lang="en-US" sz="1800" b="1" dirty="0" smtClean="0">
                <a:solidFill>
                  <a:srgbClr val="000090"/>
                </a:solidFill>
              </a:rPr>
              <a:t>)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All initialized with same 0.5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1600" b="1" dirty="0" smtClean="0">
                <a:solidFill>
                  <a:srgbClr val="000090"/>
                </a:solidFill>
              </a:rPr>
              <a:t> GFS Analysis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Convective permitting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Physics based ensemble</a:t>
            </a:r>
          </a:p>
          <a:p>
            <a:pPr lvl="3"/>
            <a:r>
              <a:rPr lang="en-US" sz="1400" b="1" dirty="0" smtClean="0">
                <a:solidFill>
                  <a:srgbClr val="000090"/>
                </a:solidFill>
              </a:rPr>
              <a:t>5 different microphysics parameterizations</a:t>
            </a:r>
          </a:p>
          <a:p>
            <a:pPr lvl="3"/>
            <a:r>
              <a:rPr lang="en-US" sz="1400" b="1" dirty="0" smtClean="0">
                <a:solidFill>
                  <a:srgbClr val="000090"/>
                </a:solidFill>
              </a:rPr>
              <a:t>3 different boundary layer physics</a:t>
            </a:r>
          </a:p>
          <a:p>
            <a:pPr lvl="3"/>
            <a:r>
              <a:rPr lang="en-US" sz="1400" b="1" dirty="0" smtClean="0">
                <a:solidFill>
                  <a:srgbClr val="000090"/>
                </a:solidFill>
              </a:rPr>
              <a:t>Results in 15 possible combinations </a:t>
            </a:r>
          </a:p>
          <a:p>
            <a:pPr lvl="2"/>
            <a:endParaRPr lang="en-US" sz="1200" b="1" dirty="0">
              <a:solidFill>
                <a:srgbClr val="000090"/>
              </a:solidFill>
            </a:endParaRPr>
          </a:p>
          <a:p>
            <a:pPr lvl="2"/>
            <a:endParaRPr lang="en-US" sz="1200" b="1" dirty="0" smtClean="0">
              <a:solidFill>
                <a:srgbClr val="000090"/>
              </a:solidFill>
            </a:endParaRPr>
          </a:p>
          <a:p>
            <a:pPr lvl="2"/>
            <a:endParaRPr lang="en-US" sz="1200" b="1" dirty="0">
              <a:solidFill>
                <a:srgbClr val="000090"/>
              </a:solidFill>
            </a:endParaRPr>
          </a:p>
          <a:p>
            <a:pPr lvl="2"/>
            <a:endParaRPr lang="en-US" sz="1200" b="1" dirty="0" smtClean="0">
              <a:solidFill>
                <a:srgbClr val="000090"/>
              </a:solidFill>
            </a:endParaRPr>
          </a:p>
          <a:p>
            <a:pPr lvl="2"/>
            <a:endParaRPr lang="en-US" sz="1200" b="1" dirty="0">
              <a:solidFill>
                <a:srgbClr val="000090"/>
              </a:solidFill>
            </a:endParaRPr>
          </a:p>
          <a:p>
            <a:pPr marL="914400" lvl="2" indent="0">
              <a:buNone/>
            </a:pPr>
            <a:r>
              <a:rPr lang="en-US" sz="1200" b="1" dirty="0" smtClean="0">
                <a:solidFill>
                  <a:srgbClr val="000090"/>
                </a:solidFill>
              </a:rPr>
              <a:t> </a:t>
            </a:r>
            <a:endParaRPr lang="en-US" sz="12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978949"/>
              </p:ext>
            </p:extLst>
          </p:nvPr>
        </p:nvGraphicFramePr>
        <p:xfrm>
          <a:off x="457200" y="3778805"/>
          <a:ext cx="8305667" cy="18696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2762"/>
                <a:gridCol w="1232581"/>
                <a:gridCol w="1232581"/>
                <a:gridCol w="1232581"/>
                <a:gridCol w="1232581"/>
                <a:gridCol w="1232581"/>
              </a:tblGrid>
              <a:tr h="340462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Planetary</a:t>
                      </a:r>
                      <a:r>
                        <a:rPr lang="en-US" baseline="0" dirty="0" smtClean="0"/>
                        <a:t> Boundary Layer Physics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Microphysics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4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Lin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Ferrier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Goddard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WSM-6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Thompson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Yonsei University (YSU)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Run_01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Run_04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Run_07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Run_13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Mellor-Yamada-Janic</a:t>
                      </a:r>
                      <a:r>
                        <a:rPr lang="en-US" sz="1200" baseline="0" dirty="0" smtClean="0"/>
                        <a:t> (MYJ)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Run_02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Run_05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Run_08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Run_11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Run_14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74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Mellor-</a:t>
                      </a:r>
                      <a:r>
                        <a:rPr lang="en-US" sz="1200" dirty="0" smtClean="0"/>
                        <a:t>Yamada Nakanishi and Niino</a:t>
                      </a:r>
                      <a:r>
                        <a:rPr lang="en-US" sz="1200" baseline="0" dirty="0" smtClean="0"/>
                        <a:t> Level 2.5 (MYNN)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Run_03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Run_06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Run_09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Run_12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Run_15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09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5788" r="6363"/>
          <a:stretch/>
        </p:blipFill>
        <p:spPr>
          <a:xfrm>
            <a:off x="2990911" y="931935"/>
            <a:ext cx="5662446" cy="54820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83313" y="635498"/>
            <a:ext cx="509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Stage IV Precipitation Total (0000 UTC – 1800 UTC 13 Aug 2014) 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94188" t="19905" r="-461" b="22499"/>
          <a:stretch/>
        </p:blipFill>
        <p:spPr>
          <a:xfrm>
            <a:off x="8686159" y="2086601"/>
            <a:ext cx="367121" cy="32433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94188" t="12365" r="-461" b="82802"/>
          <a:stretch/>
        </p:blipFill>
        <p:spPr>
          <a:xfrm>
            <a:off x="8652139" y="1871136"/>
            <a:ext cx="367121" cy="2721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904021"/>
            <a:ext cx="2902948" cy="5109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Simulations organized into      </a:t>
            </a:r>
            <a:r>
              <a:rPr lang="en-US" sz="2400" b="1" dirty="0" smtClean="0">
                <a:solidFill>
                  <a:srgbClr val="008000"/>
                </a:solidFill>
              </a:rPr>
              <a:t>5 “best” </a:t>
            </a:r>
            <a:r>
              <a:rPr lang="en-US" sz="2400" b="1" dirty="0" smtClean="0"/>
              <a:t>and          </a:t>
            </a:r>
            <a:r>
              <a:rPr lang="en-US" sz="2400" b="1" dirty="0" smtClean="0">
                <a:solidFill>
                  <a:srgbClr val="FF0000"/>
                </a:solidFill>
              </a:rPr>
              <a:t>5 “worst”</a:t>
            </a:r>
            <a:r>
              <a:rPr lang="en-US" sz="2400" b="1" dirty="0" smtClean="0"/>
              <a:t> runs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Determined by how accurately simulation captures PDF of high end total rainfall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&gt; 100 mm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Grid points restricted to counties near Long Island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Best runs more accurately capture tail end of verifying PDF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Better predict high end total rainfall</a:t>
            </a:r>
            <a:endParaRPr lang="en-US" sz="16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8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953" r="6363"/>
          <a:stretch/>
        </p:blipFill>
        <p:spPr>
          <a:xfrm>
            <a:off x="2993668" y="941240"/>
            <a:ext cx="5662446" cy="5472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94188" t="19905" r="-461" b="22499"/>
          <a:stretch/>
        </p:blipFill>
        <p:spPr>
          <a:xfrm>
            <a:off x="8686159" y="2086601"/>
            <a:ext cx="367121" cy="32433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94188" t="12365" r="-461" b="82802"/>
          <a:stretch/>
        </p:blipFill>
        <p:spPr>
          <a:xfrm>
            <a:off x="8652139" y="1871136"/>
            <a:ext cx="367121" cy="2721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83313" y="635498"/>
            <a:ext cx="509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Stage IV Precipitation Total (0000 UTC – 1800 UTC 13 Aug 2014) 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0" y="904021"/>
            <a:ext cx="2902948" cy="5109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Simulations organized into      </a:t>
            </a:r>
            <a:r>
              <a:rPr lang="en-US" sz="2400" b="1" dirty="0" smtClean="0">
                <a:solidFill>
                  <a:srgbClr val="008000"/>
                </a:solidFill>
              </a:rPr>
              <a:t>5 “best” </a:t>
            </a:r>
            <a:r>
              <a:rPr lang="en-US" sz="2400" b="1" dirty="0" smtClean="0"/>
              <a:t>and          </a:t>
            </a:r>
            <a:r>
              <a:rPr lang="en-US" sz="2400" b="1" dirty="0" smtClean="0">
                <a:solidFill>
                  <a:srgbClr val="FF0000"/>
                </a:solidFill>
              </a:rPr>
              <a:t>5 “worst”</a:t>
            </a:r>
            <a:r>
              <a:rPr lang="en-US" sz="2400" b="1" dirty="0" smtClean="0"/>
              <a:t> runs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Determined by how accurately simulation captures PDF of high end total rainfall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&gt; 100 mm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Grid points restricted to counties near Long Island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Best runs more accurately capture tail end of verifying PDF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Better predict high end total rainfall</a:t>
            </a:r>
            <a:endParaRPr lang="en-US" sz="16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6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696" y="675000"/>
            <a:ext cx="5776595" cy="59861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20347" y="5753731"/>
            <a:ext cx="1315398" cy="351547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420347" y="2884655"/>
            <a:ext cx="317509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735745" y="2884655"/>
            <a:ext cx="1951055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35745" y="5038921"/>
            <a:ext cx="1984184" cy="106635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20347" y="5040330"/>
            <a:ext cx="317509" cy="10649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97" t="63166" r="57635" b="8061"/>
          <a:stretch/>
        </p:blipFill>
        <p:spPr>
          <a:xfrm>
            <a:off x="5771263" y="2849342"/>
            <a:ext cx="2935837" cy="21895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16449" y="943114"/>
            <a:ext cx="2073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2508 grid points</a:t>
            </a:r>
          </a:p>
          <a:p>
            <a:endParaRPr lang="en-US" dirty="0"/>
          </a:p>
          <a:p>
            <a:r>
              <a:rPr lang="en-US" dirty="0" smtClean="0"/>
              <a:t>Binned every 1 mm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9720" r="95096" b="30168"/>
          <a:stretch/>
        </p:blipFill>
        <p:spPr>
          <a:xfrm>
            <a:off x="3057073" y="1857808"/>
            <a:ext cx="290209" cy="29983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7355" t="95191" r="16935" b="-743"/>
          <a:stretch/>
        </p:blipFill>
        <p:spPr>
          <a:xfrm>
            <a:off x="5420347" y="6525828"/>
            <a:ext cx="2705040" cy="33217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904021"/>
            <a:ext cx="2902948" cy="5109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Simulations organized into      </a:t>
            </a:r>
            <a:r>
              <a:rPr lang="en-US" sz="2400" b="1" dirty="0" smtClean="0">
                <a:solidFill>
                  <a:srgbClr val="008000"/>
                </a:solidFill>
              </a:rPr>
              <a:t>5 “best” </a:t>
            </a:r>
            <a:r>
              <a:rPr lang="en-US" sz="2400" b="1" dirty="0" smtClean="0"/>
              <a:t>and          </a:t>
            </a:r>
            <a:r>
              <a:rPr lang="en-US" sz="2400" b="1" dirty="0" smtClean="0">
                <a:solidFill>
                  <a:srgbClr val="FF0000"/>
                </a:solidFill>
              </a:rPr>
              <a:t>5 “worst”</a:t>
            </a:r>
            <a:r>
              <a:rPr lang="en-US" sz="2400" b="1" dirty="0" smtClean="0"/>
              <a:t> runs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Determined by how accurately simulation captures PDF of high end total rainfall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&gt; 100 mm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Grid points restricted to counties near Long Island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Best runs more accurately capture tail end of verifying PDF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Better predict high end total rainfall</a:t>
            </a:r>
            <a:endParaRPr lang="en-US" sz="1600" b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5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953" r="6363"/>
          <a:stretch/>
        </p:blipFill>
        <p:spPr>
          <a:xfrm>
            <a:off x="2989693" y="942087"/>
            <a:ext cx="5662446" cy="547248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975946"/>
            <a:ext cx="2989693" cy="53073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Compare Runs</a:t>
            </a:r>
            <a:endParaRPr lang="en-US" sz="2400" b="1" dirty="0"/>
          </a:p>
          <a:p>
            <a:pPr lvl="1"/>
            <a:r>
              <a:rPr lang="en-US" sz="1800" b="1" dirty="0">
                <a:solidFill>
                  <a:srgbClr val="008000"/>
                </a:solidFill>
              </a:rPr>
              <a:t>Best Simulation (run_07)</a:t>
            </a:r>
          </a:p>
          <a:p>
            <a:pPr lvl="2"/>
            <a:r>
              <a:rPr lang="en-US" sz="1600" b="1" dirty="0">
                <a:solidFill>
                  <a:srgbClr val="000090"/>
                </a:solidFill>
              </a:rPr>
              <a:t>Goddard Microphysics</a:t>
            </a:r>
          </a:p>
          <a:p>
            <a:pPr lvl="2"/>
            <a:r>
              <a:rPr lang="en-US" sz="1600" b="1" dirty="0">
                <a:solidFill>
                  <a:srgbClr val="000090"/>
                </a:solidFill>
              </a:rPr>
              <a:t>YSU Boundary Layer </a:t>
            </a:r>
            <a:r>
              <a:rPr lang="en-US" sz="1600" b="1" dirty="0" smtClean="0">
                <a:solidFill>
                  <a:srgbClr val="000090"/>
                </a:solidFill>
              </a:rPr>
              <a:t>Physics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pPr lvl="1"/>
            <a:r>
              <a:rPr lang="en-US" sz="1800" b="1" dirty="0" smtClean="0">
                <a:solidFill>
                  <a:srgbClr val="D9D9D9"/>
                </a:solidFill>
              </a:rPr>
              <a:t>Bad Simulation (run_02)</a:t>
            </a:r>
          </a:p>
          <a:p>
            <a:pPr lvl="2"/>
            <a:r>
              <a:rPr lang="en-US" sz="1600" b="1" dirty="0" smtClean="0">
                <a:solidFill>
                  <a:srgbClr val="D9D9D9"/>
                </a:solidFill>
              </a:rPr>
              <a:t>Lin Microphysics</a:t>
            </a:r>
          </a:p>
          <a:p>
            <a:pPr lvl="2"/>
            <a:r>
              <a:rPr lang="en-US" sz="1600" b="1" dirty="0" smtClean="0">
                <a:solidFill>
                  <a:srgbClr val="D9D9D9"/>
                </a:solidFill>
              </a:rPr>
              <a:t>MYJ Boundary Layer Physics</a:t>
            </a:r>
          </a:p>
          <a:p>
            <a:pPr marL="914400" lvl="2" indent="0">
              <a:buNone/>
            </a:pPr>
            <a:r>
              <a:rPr lang="en-US" sz="1200" b="1" dirty="0" smtClean="0">
                <a:solidFill>
                  <a:srgbClr val="000090"/>
                </a:solidFill>
              </a:rPr>
              <a:t> </a:t>
            </a:r>
            <a:endParaRPr lang="en-US" sz="12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890965" y="645650"/>
            <a:ext cx="509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Run 07 Precipitation Total (0000 UTC – 1800 UTC 13 Aug 2014)</a:t>
            </a:r>
            <a:endParaRPr lang="en-US" sz="1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4542" y="2530454"/>
            <a:ext cx="2246309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Linear band of &gt; 100 mm totals close to verification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4" name="Straight Arrow Connector 3"/>
          <p:cNvCxnSpPr>
            <a:stCxn id="10" idx="2"/>
          </p:cNvCxnSpPr>
          <p:nvPr/>
        </p:nvCxnSpPr>
        <p:spPr>
          <a:xfrm>
            <a:off x="5217697" y="3053674"/>
            <a:ext cx="990461" cy="104421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94188" t="19905" r="-461" b="22499"/>
          <a:stretch/>
        </p:blipFill>
        <p:spPr>
          <a:xfrm>
            <a:off x="8686159" y="2086601"/>
            <a:ext cx="367121" cy="3243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94188" t="12365" r="-461" b="82802"/>
          <a:stretch/>
        </p:blipFill>
        <p:spPr>
          <a:xfrm>
            <a:off x="8652139" y="1871136"/>
            <a:ext cx="367121" cy="2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t="5788" r="6681"/>
          <a:stretch/>
        </p:blipFill>
        <p:spPr>
          <a:xfrm>
            <a:off x="2986243" y="929158"/>
            <a:ext cx="5643216" cy="54820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90965" y="644061"/>
            <a:ext cx="509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Run 02 Precipitation Total (0000 UTC – 1800 UTC 13 Aug 2014)</a:t>
            </a:r>
            <a:endParaRPr lang="en-US" sz="14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08149" y="2706769"/>
            <a:ext cx="1734621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Lack of focused precipitation totals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>
            <a:off x="5075460" y="3229989"/>
            <a:ext cx="867310" cy="63298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94188" t="19905" r="-461" b="22499"/>
          <a:stretch/>
        </p:blipFill>
        <p:spPr>
          <a:xfrm>
            <a:off x="8686159" y="2086601"/>
            <a:ext cx="367121" cy="32433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94188" t="12365" r="-461" b="82802"/>
          <a:stretch/>
        </p:blipFill>
        <p:spPr>
          <a:xfrm>
            <a:off x="8652139" y="1871136"/>
            <a:ext cx="367121" cy="272165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0" y="975946"/>
            <a:ext cx="2989693" cy="53073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Compare Runs</a:t>
            </a:r>
            <a:endParaRPr lang="en-US" sz="2400" b="1" dirty="0"/>
          </a:p>
          <a:p>
            <a:pPr lvl="1"/>
            <a:r>
              <a:rPr lang="en-US" sz="1800" b="1" dirty="0">
                <a:solidFill>
                  <a:srgbClr val="008000"/>
                </a:solidFill>
              </a:rPr>
              <a:t>Best Simulation (run_07)</a:t>
            </a:r>
          </a:p>
          <a:p>
            <a:pPr lvl="2"/>
            <a:r>
              <a:rPr lang="en-US" sz="1600" b="1" dirty="0">
                <a:solidFill>
                  <a:srgbClr val="000090"/>
                </a:solidFill>
              </a:rPr>
              <a:t>Goddard Microphysics</a:t>
            </a:r>
          </a:p>
          <a:p>
            <a:pPr lvl="2"/>
            <a:r>
              <a:rPr lang="en-US" sz="1600" b="1" dirty="0">
                <a:solidFill>
                  <a:srgbClr val="000090"/>
                </a:solidFill>
              </a:rPr>
              <a:t>YSU Boundary Layer </a:t>
            </a:r>
            <a:r>
              <a:rPr lang="en-US" sz="1600" b="1" dirty="0" smtClean="0">
                <a:solidFill>
                  <a:srgbClr val="000090"/>
                </a:solidFill>
              </a:rPr>
              <a:t>Physics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Bad Simulation (run_02)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Lin Microphysics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MYJ Boundary Layer Physics</a:t>
            </a:r>
          </a:p>
          <a:p>
            <a:pPr marL="914400" lvl="2" indent="0">
              <a:buNone/>
            </a:pPr>
            <a:r>
              <a:rPr lang="en-US" sz="1200" b="1" dirty="0" smtClean="0">
                <a:solidFill>
                  <a:srgbClr val="000090"/>
                </a:solidFill>
              </a:rPr>
              <a:t> </a:t>
            </a:r>
            <a:endParaRPr lang="en-US" sz="12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-7422" y="4729741"/>
            <a:ext cx="299366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Remainder of talk will compare these two simulations</a:t>
            </a:r>
          </a:p>
        </p:txBody>
      </p:sp>
    </p:spTree>
    <p:extLst>
      <p:ext uri="{BB962C8B-B14F-4D97-AF65-F5344CB8AC3E}">
        <p14:creationId xmlns:p14="http://schemas.microsoft.com/office/powerpoint/2010/main" val="142335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715398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Reflectivity Animation</a:t>
            </a:r>
            <a:endParaRPr lang="en-US" sz="2400" b="1" dirty="0" smtClean="0"/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Lowest layer </a:t>
            </a:r>
            <a:r>
              <a:rPr lang="en-US" sz="1400" b="1" dirty="0" smtClean="0">
                <a:solidFill>
                  <a:srgbClr val="000090"/>
                </a:solidFill>
              </a:rPr>
              <a:t>re</a:t>
            </a:r>
            <a:r>
              <a:rPr lang="en-US" sz="1400" b="1" dirty="0" smtClean="0">
                <a:solidFill>
                  <a:srgbClr val="000090"/>
                </a:solidFill>
              </a:rPr>
              <a:t>flectivity (shading, </a:t>
            </a:r>
            <a:r>
              <a:rPr lang="en-US" sz="1400" b="1" dirty="0" err="1" smtClean="0">
                <a:solidFill>
                  <a:srgbClr val="000090"/>
                </a:solidFill>
              </a:rPr>
              <a:t>dBZ</a:t>
            </a:r>
            <a:r>
              <a:rPr lang="en-US" sz="1400" b="1" dirty="0" smtClean="0">
                <a:solidFill>
                  <a:srgbClr val="000090"/>
                </a:solidFill>
              </a:rPr>
              <a:t>)</a:t>
            </a:r>
            <a:endParaRPr lang="en-US" sz="1400" b="1" baseline="30000" dirty="0" smtClean="0">
              <a:solidFill>
                <a:srgbClr val="000090"/>
              </a:solidFill>
            </a:endParaRPr>
          </a:p>
        </p:txBody>
      </p:sp>
      <p:pic>
        <p:nvPicPr>
          <p:cNvPr id="3" name="Picture 2" descr="ref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013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</a:t>
            </a:r>
            <a:r>
              <a:rPr lang="en-US" b="1" dirty="0" smtClean="0"/>
              <a:t>Member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0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5816" r="6439"/>
          <a:stretch/>
        </p:blipFill>
        <p:spPr>
          <a:xfrm>
            <a:off x="38869" y="1715367"/>
            <a:ext cx="4717252" cy="4419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1157" t="6063" r="6028"/>
          <a:stretch/>
        </p:blipFill>
        <p:spPr>
          <a:xfrm>
            <a:off x="4767379" y="1725707"/>
            <a:ext cx="4175474" cy="440812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94138" t="20216" r="164" b="23586"/>
          <a:stretch/>
        </p:blipFill>
        <p:spPr>
          <a:xfrm rot="5400000">
            <a:off x="4419399" y="4002202"/>
            <a:ext cx="508843" cy="4835088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94138" t="12906" r="164" b="84365"/>
          <a:stretch/>
        </p:blipFill>
        <p:spPr>
          <a:xfrm>
            <a:off x="7048673" y="6262631"/>
            <a:ext cx="508843" cy="234804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</a:t>
            </a:r>
            <a:r>
              <a:rPr lang="en-US" b="1" dirty="0" smtClean="0"/>
              <a:t>Member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04288" y="5161002"/>
            <a:ext cx="5474377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Organized, training reflectivity band evident in </a:t>
            </a:r>
            <a:r>
              <a:rPr lang="en-US" dirty="0" smtClean="0">
                <a:solidFill>
                  <a:srgbClr val="008000"/>
                </a:solidFill>
              </a:rPr>
              <a:t>best run</a:t>
            </a:r>
            <a:r>
              <a:rPr lang="en-US" dirty="0" smtClean="0"/>
              <a:t>, while </a:t>
            </a:r>
            <a:r>
              <a:rPr lang="en-US" dirty="0" smtClean="0">
                <a:solidFill>
                  <a:srgbClr val="FF0000"/>
                </a:solidFill>
              </a:rPr>
              <a:t>bad run </a:t>
            </a:r>
            <a:r>
              <a:rPr lang="en-US" dirty="0" smtClean="0"/>
              <a:t>only shows scattered convection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0" y="715398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Reflectivity</a:t>
            </a:r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Lowest layer </a:t>
            </a:r>
            <a:r>
              <a:rPr lang="en-US" sz="1400" b="1" dirty="0">
                <a:solidFill>
                  <a:srgbClr val="000090"/>
                </a:solidFill>
              </a:rPr>
              <a:t>r</a:t>
            </a:r>
            <a:r>
              <a:rPr lang="en-US" sz="1400" b="1" dirty="0" smtClean="0">
                <a:solidFill>
                  <a:srgbClr val="000090"/>
                </a:solidFill>
              </a:rPr>
              <a:t>eflectivity (shading, </a:t>
            </a:r>
            <a:r>
              <a:rPr lang="en-US" sz="1400" b="1" dirty="0" err="1" smtClean="0">
                <a:solidFill>
                  <a:srgbClr val="000090"/>
                </a:solidFill>
              </a:rPr>
              <a:t>dBZ</a:t>
            </a:r>
            <a:r>
              <a:rPr lang="en-US" sz="1400" b="1" dirty="0" smtClean="0">
                <a:solidFill>
                  <a:srgbClr val="000090"/>
                </a:solidFill>
              </a:rPr>
              <a:t>)</a:t>
            </a:r>
            <a:endParaRPr lang="en-US" sz="1400" b="1" baseline="3000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2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628" t="5740"/>
          <a:stretch/>
        </p:blipFill>
        <p:spPr>
          <a:xfrm>
            <a:off x="4749406" y="1713981"/>
            <a:ext cx="4180684" cy="4423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5985"/>
          <a:stretch/>
        </p:blipFill>
        <p:spPr>
          <a:xfrm>
            <a:off x="31485" y="1725455"/>
            <a:ext cx="4730750" cy="441179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3085" y="715398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1000 – 850-hPa layer mean temperature </a:t>
            </a:r>
            <a:r>
              <a:rPr lang="en-US" sz="1300" b="1" dirty="0" smtClean="0">
                <a:solidFill>
                  <a:srgbClr val="000090"/>
                </a:solidFill>
              </a:rPr>
              <a:t>(</a:t>
            </a:r>
            <a:r>
              <a:rPr lang="en-US" sz="1300" b="1" baseline="30000" dirty="0" err="1" smtClean="0">
                <a:solidFill>
                  <a:srgbClr val="000090"/>
                </a:solidFill>
              </a:rPr>
              <a:t>o</a:t>
            </a:r>
            <a:r>
              <a:rPr lang="en-US" sz="1300" b="1" dirty="0" err="1" smtClean="0">
                <a:solidFill>
                  <a:srgbClr val="000090"/>
                </a:solidFill>
              </a:rPr>
              <a:t>C</a:t>
            </a:r>
            <a:r>
              <a:rPr lang="en-US" sz="1300" b="1" dirty="0" smtClean="0">
                <a:solidFill>
                  <a:srgbClr val="000090"/>
                </a:solidFill>
              </a:rPr>
              <a:t>, red dotted contours</a:t>
            </a:r>
            <a:r>
              <a:rPr lang="en-US" sz="1300" b="1" dirty="0" smtClean="0">
                <a:solidFill>
                  <a:srgbClr val="000090"/>
                </a:solidFill>
              </a:rPr>
              <a:t>)</a:t>
            </a:r>
            <a:endParaRPr lang="en-US" sz="1300" b="1" baseline="30000" dirty="0" smtClean="0">
              <a:solidFill>
                <a:srgbClr val="00009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6529" y="1757746"/>
            <a:ext cx="3649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 </a:t>
            </a:r>
            <a:r>
              <a:rPr lang="en-US" b="1" dirty="0" smtClean="0"/>
              <a:t>h Forecast </a:t>
            </a:r>
            <a:r>
              <a:rPr lang="en-US" b="1" dirty="0" smtClean="0"/>
              <a:t>1000 </a:t>
            </a:r>
            <a:r>
              <a:rPr lang="en-US" b="1" dirty="0" smtClean="0"/>
              <a:t>UTC 13 Aug 2014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</a:t>
            </a:r>
            <a:r>
              <a:rPr lang="en-US" b="1" dirty="0" smtClean="0"/>
              <a:t>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7897" y="3094792"/>
            <a:ext cx="1662804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Weak Temperature Gradient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1619299" y="3618012"/>
            <a:ext cx="831402" cy="2687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01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34" y="938436"/>
            <a:ext cx="6096000" cy="5019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92159" y="5957476"/>
            <a:ext cx="3765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of Daryl </a:t>
            </a:r>
            <a:r>
              <a:rPr lang="en-US" sz="1200" dirty="0" err="1" smtClean="0"/>
              <a:t>Herzmann</a:t>
            </a:r>
            <a:r>
              <a:rPr lang="en-US" sz="1200" dirty="0" smtClean="0"/>
              <a:t> from Iowa State University</a:t>
            </a:r>
            <a:endParaRPr lang="en-US" sz="12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839384" y="2610435"/>
            <a:ext cx="410534" cy="897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24260" y="2546340"/>
            <a:ext cx="1676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Accumulation Total (in)</a:t>
            </a:r>
            <a:endParaRPr lang="en-US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55952" y="3628871"/>
            <a:ext cx="524553" cy="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glow rad="381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80505" y="3478438"/>
            <a:ext cx="2012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15 min running mean rain rate (in/h)</a:t>
            </a:r>
            <a:endParaRPr lang="en-US" sz="1400" b="1" dirty="0"/>
          </a:p>
        </p:txBody>
      </p:sp>
      <p:cxnSp>
        <p:nvCxnSpPr>
          <p:cNvPr id="16" name="Straight Arrow Connector 15"/>
          <p:cNvCxnSpPr>
            <a:stCxn id="17" idx="1"/>
          </p:cNvCxnSpPr>
          <p:nvPr/>
        </p:nvCxnSpPr>
        <p:spPr>
          <a:xfrm flipH="1">
            <a:off x="7039565" y="4334773"/>
            <a:ext cx="263114" cy="700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02679" y="4073163"/>
            <a:ext cx="159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h running mean rain rate (in/h)</a:t>
            </a:r>
            <a:endParaRPr lang="en-US" sz="14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454366" y="3478966"/>
            <a:ext cx="499699" cy="14990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19111" y="2955746"/>
            <a:ext cx="174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min running mean rain rate (in/h)</a:t>
            </a:r>
            <a:endParaRPr lang="en-US" sz="1400" b="1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-1997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Event Recap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" y="859231"/>
            <a:ext cx="30495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24 hour NY </a:t>
            </a:r>
            <a:r>
              <a:rPr lang="en-US" sz="2000" b="1" dirty="0" smtClean="0"/>
              <a:t>precipitation record set at </a:t>
            </a:r>
            <a:r>
              <a:rPr lang="en-US" sz="2000" b="1" dirty="0" smtClean="0"/>
              <a:t>Islip, NY:    345 mm (13.57”)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250 mm (~10”)       in 2 h</a:t>
            </a:r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A6A6A6"/>
                </a:solidFill>
              </a:rPr>
              <a:t>Convective band of high reflectivity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A6A6A6"/>
                </a:solidFill>
              </a:rPr>
              <a:t>Training over Islip</a:t>
            </a:r>
            <a:endParaRPr lang="en-US" sz="2000" b="1" dirty="0" smtClean="0">
              <a:solidFill>
                <a:srgbClr val="A6A6A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A6A6A6"/>
                </a:solidFill>
              </a:rPr>
              <a:t>Part of larger synoptic scale trough</a:t>
            </a:r>
          </a:p>
        </p:txBody>
      </p:sp>
    </p:spTree>
    <p:extLst>
      <p:ext uri="{BB962C8B-B14F-4D97-AF65-F5344CB8AC3E}">
        <p14:creationId xmlns:p14="http://schemas.microsoft.com/office/powerpoint/2010/main" val="190426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-541" t="5799"/>
          <a:stretch/>
        </p:blipFill>
        <p:spPr>
          <a:xfrm>
            <a:off x="1" y="1719262"/>
            <a:ext cx="4756408" cy="4420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729" t="5985"/>
          <a:stretch/>
        </p:blipFill>
        <p:spPr>
          <a:xfrm>
            <a:off x="4756409" y="1727990"/>
            <a:ext cx="4175877" cy="441179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6529" y="1757746"/>
            <a:ext cx="3649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 </a:t>
            </a:r>
            <a:r>
              <a:rPr lang="en-US" b="1" dirty="0" smtClean="0"/>
              <a:t>h Forecast </a:t>
            </a:r>
            <a:r>
              <a:rPr lang="en-US" b="1" dirty="0" smtClean="0"/>
              <a:t>1000 </a:t>
            </a:r>
            <a:r>
              <a:rPr lang="en-US" b="1" dirty="0" smtClean="0"/>
              <a:t>UTC 13 Aug 2014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</a:t>
            </a:r>
            <a:r>
              <a:rPr lang="en-US" b="1" dirty="0" smtClean="0"/>
              <a:t>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" y="715398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1000 – 850-hPa layer mean temperature </a:t>
            </a:r>
            <a:r>
              <a:rPr lang="en-US" sz="1300" b="1" dirty="0" smtClean="0">
                <a:solidFill>
                  <a:srgbClr val="000090"/>
                </a:solidFill>
              </a:rPr>
              <a:t>(</a:t>
            </a:r>
            <a:r>
              <a:rPr lang="en-US" sz="1300" b="1" baseline="30000" dirty="0" err="1" smtClean="0">
                <a:solidFill>
                  <a:srgbClr val="000090"/>
                </a:solidFill>
              </a:rPr>
              <a:t>o</a:t>
            </a:r>
            <a:r>
              <a:rPr lang="en-US" sz="1300" b="1" dirty="0" err="1" smtClean="0">
                <a:solidFill>
                  <a:srgbClr val="000090"/>
                </a:solidFill>
              </a:rPr>
              <a:t>C</a:t>
            </a:r>
            <a:r>
              <a:rPr lang="en-US" sz="1300" b="1" dirty="0" smtClean="0">
                <a:solidFill>
                  <a:srgbClr val="000090"/>
                </a:solidFill>
              </a:rPr>
              <a:t>, red dotted contours</a:t>
            </a:r>
            <a:r>
              <a:rPr lang="en-US" sz="1300" b="1" dirty="0" smtClean="0">
                <a:solidFill>
                  <a:srgbClr val="000090"/>
                </a:solidFill>
              </a:rPr>
              <a:t>), 1000 – 850-hPa layer mean winds (kt, barbs)</a:t>
            </a:r>
            <a:endParaRPr lang="en-US" sz="1300" b="1" baseline="30000" dirty="0" smtClean="0">
              <a:solidFill>
                <a:srgbClr val="00009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981520" y="4291894"/>
            <a:ext cx="1751620" cy="1248153"/>
          </a:xfrm>
          <a:custGeom>
            <a:avLst/>
            <a:gdLst>
              <a:gd name="connsiteX0" fmla="*/ 0 w 1751620"/>
              <a:gd name="connsiteY0" fmla="*/ 0 h 1248153"/>
              <a:gd name="connsiteX1" fmla="*/ 514539 w 1751620"/>
              <a:gd name="connsiteY1" fmla="*/ 317512 h 1248153"/>
              <a:gd name="connsiteX2" fmla="*/ 1291820 w 1751620"/>
              <a:gd name="connsiteY2" fmla="*/ 799256 h 1248153"/>
              <a:gd name="connsiteX3" fmla="*/ 1751620 w 1751620"/>
              <a:gd name="connsiteY3" fmla="*/ 1248153 h 124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620" h="1248153">
                <a:moveTo>
                  <a:pt x="0" y="0"/>
                </a:moveTo>
                <a:lnTo>
                  <a:pt x="514539" y="317512"/>
                </a:lnTo>
                <a:cubicBezTo>
                  <a:pt x="729842" y="450721"/>
                  <a:pt x="1085640" y="644149"/>
                  <a:pt x="1291820" y="799256"/>
                </a:cubicBezTo>
                <a:cubicBezTo>
                  <a:pt x="1498000" y="954363"/>
                  <a:pt x="1751620" y="1248153"/>
                  <a:pt x="1751620" y="1248153"/>
                </a:cubicBezTo>
              </a:path>
            </a:pathLst>
          </a:custGeom>
          <a:ln w="5080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119720" y="4138387"/>
            <a:ext cx="2090995" cy="635252"/>
          </a:xfrm>
          <a:custGeom>
            <a:avLst/>
            <a:gdLst>
              <a:gd name="connsiteX0" fmla="*/ 0 w 2090995"/>
              <a:gd name="connsiteY0" fmla="*/ 22124 h 635252"/>
              <a:gd name="connsiteX1" fmla="*/ 1029076 w 2090995"/>
              <a:gd name="connsiteY1" fmla="*/ 22124 h 635252"/>
              <a:gd name="connsiteX2" fmla="*/ 1554562 w 2090995"/>
              <a:gd name="connsiteY2" fmla="*/ 252047 h 635252"/>
              <a:gd name="connsiteX3" fmla="*/ 2090995 w 2090995"/>
              <a:gd name="connsiteY3" fmla="*/ 635252 h 63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995" h="635252">
                <a:moveTo>
                  <a:pt x="0" y="22124"/>
                </a:moveTo>
                <a:cubicBezTo>
                  <a:pt x="384991" y="2964"/>
                  <a:pt x="769982" y="-16196"/>
                  <a:pt x="1029076" y="22124"/>
                </a:cubicBezTo>
                <a:cubicBezTo>
                  <a:pt x="1288170" y="60444"/>
                  <a:pt x="1377576" y="149859"/>
                  <a:pt x="1554562" y="252047"/>
                </a:cubicBezTo>
                <a:cubicBezTo>
                  <a:pt x="1731548" y="354235"/>
                  <a:pt x="1911271" y="494743"/>
                  <a:pt x="2090995" y="635252"/>
                </a:cubicBezTo>
              </a:path>
            </a:pathLst>
          </a:custGeom>
          <a:ln w="5080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792142" y="3892085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12077" y="364556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200472" y="3775662"/>
            <a:ext cx="1904886" cy="461491"/>
          </a:xfrm>
          <a:custGeom>
            <a:avLst/>
            <a:gdLst>
              <a:gd name="connsiteX0" fmla="*/ 0 w 1904886"/>
              <a:gd name="connsiteY0" fmla="*/ 461491 h 461491"/>
              <a:gd name="connsiteX1" fmla="*/ 624014 w 1904886"/>
              <a:gd name="connsiteY1" fmla="*/ 275363 h 461491"/>
              <a:gd name="connsiteX2" fmla="*/ 1510771 w 1904886"/>
              <a:gd name="connsiteY2" fmla="*/ 34492 h 461491"/>
              <a:gd name="connsiteX3" fmla="*/ 1904886 w 1904886"/>
              <a:gd name="connsiteY3" fmla="*/ 1645 h 46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4886" h="461491">
                <a:moveTo>
                  <a:pt x="0" y="461491"/>
                </a:moveTo>
                <a:cubicBezTo>
                  <a:pt x="186109" y="404010"/>
                  <a:pt x="372219" y="346529"/>
                  <a:pt x="624014" y="275363"/>
                </a:cubicBezTo>
                <a:cubicBezTo>
                  <a:pt x="875809" y="204197"/>
                  <a:pt x="1297292" y="80112"/>
                  <a:pt x="1510771" y="34492"/>
                </a:cubicBezTo>
                <a:cubicBezTo>
                  <a:pt x="1724250" y="-11128"/>
                  <a:pt x="1904886" y="1645"/>
                  <a:pt x="1904886" y="1645"/>
                </a:cubicBezTo>
              </a:path>
            </a:pathLst>
          </a:custGeom>
          <a:ln w="50800">
            <a:solidFill>
              <a:schemeClr val="tx1"/>
            </a:solidFill>
            <a:prstDash val="sysDot"/>
          </a:ln>
          <a:effectLst>
            <a:glow rad="889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28733" y="4522167"/>
            <a:ext cx="77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40+ kt</a:t>
            </a:r>
            <a:endParaRPr lang="en-US" b="1" dirty="0"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738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451" t="6052" r="7340"/>
          <a:stretch/>
        </p:blipFill>
        <p:spPr>
          <a:xfrm>
            <a:off x="1990" y="1732241"/>
            <a:ext cx="4753606" cy="4408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251" t="5985" r="7208"/>
          <a:stretch/>
        </p:blipFill>
        <p:spPr>
          <a:xfrm>
            <a:off x="4778375" y="1732241"/>
            <a:ext cx="4163002" cy="441179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6529" y="1757746"/>
            <a:ext cx="3649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 </a:t>
            </a:r>
            <a:r>
              <a:rPr lang="en-US" b="1" dirty="0" smtClean="0"/>
              <a:t>h Forecast </a:t>
            </a:r>
            <a:r>
              <a:rPr lang="en-US" b="1" dirty="0" smtClean="0"/>
              <a:t>1000 </a:t>
            </a:r>
            <a:r>
              <a:rPr lang="en-US" b="1" dirty="0" smtClean="0"/>
              <a:t>UTC 13 Aug 2014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</a:t>
            </a:r>
            <a:r>
              <a:rPr lang="en-US" b="1" dirty="0" smtClean="0"/>
              <a:t>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715398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1000 – 850-hPa layer mean temperature </a:t>
            </a:r>
            <a:r>
              <a:rPr lang="en-US" sz="1300" b="1" dirty="0" smtClean="0">
                <a:solidFill>
                  <a:srgbClr val="000090"/>
                </a:solidFill>
              </a:rPr>
              <a:t>(</a:t>
            </a:r>
            <a:r>
              <a:rPr lang="en-US" sz="1300" b="1" baseline="30000" dirty="0" err="1" smtClean="0">
                <a:solidFill>
                  <a:srgbClr val="000090"/>
                </a:solidFill>
              </a:rPr>
              <a:t>o</a:t>
            </a:r>
            <a:r>
              <a:rPr lang="en-US" sz="1300" b="1" dirty="0" err="1" smtClean="0">
                <a:solidFill>
                  <a:srgbClr val="000090"/>
                </a:solidFill>
              </a:rPr>
              <a:t>C</a:t>
            </a:r>
            <a:r>
              <a:rPr lang="en-US" sz="1300" b="1" dirty="0" smtClean="0">
                <a:solidFill>
                  <a:srgbClr val="000090"/>
                </a:solidFill>
              </a:rPr>
              <a:t>, red dotted contours</a:t>
            </a:r>
            <a:r>
              <a:rPr lang="en-US" sz="1300" b="1" dirty="0" smtClean="0">
                <a:solidFill>
                  <a:srgbClr val="000090"/>
                </a:solidFill>
              </a:rPr>
              <a:t>), 1000 – 850-hPa layer mean winds (kt, </a:t>
            </a:r>
            <a:r>
              <a:rPr lang="en-US" sz="1300" b="1" dirty="0">
                <a:solidFill>
                  <a:srgbClr val="000090"/>
                </a:solidFill>
              </a:rPr>
              <a:t>barbs</a:t>
            </a:r>
            <a:r>
              <a:rPr lang="en-US" sz="1300" b="1" dirty="0" smtClean="0">
                <a:solidFill>
                  <a:srgbClr val="000090"/>
                </a:solidFill>
              </a:rPr>
              <a:t>), </a:t>
            </a:r>
            <a:r>
              <a:rPr lang="en-US" sz="1300" b="1" dirty="0">
                <a:solidFill>
                  <a:srgbClr val="000090"/>
                </a:solidFill>
              </a:rPr>
              <a:t>1000 – 850-hPa layer mean frontogenesis (K 100km 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 3h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, shaded)</a:t>
            </a:r>
            <a:endParaRPr lang="en-US" sz="1300" b="1" baseline="30000" dirty="0">
              <a:solidFill>
                <a:srgbClr val="000090"/>
              </a:solidFill>
            </a:endParaRPr>
          </a:p>
          <a:p>
            <a:pPr lvl="1"/>
            <a:endParaRPr lang="en-US" sz="1300" b="1" baseline="30000" dirty="0" smtClean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92714" t="15854" r="-238" b="30851"/>
          <a:stretch/>
        </p:blipFill>
        <p:spPr>
          <a:xfrm rot="5400000">
            <a:off x="4490277" y="4695713"/>
            <a:ext cx="576196" cy="37514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7897" y="3094792"/>
            <a:ext cx="177384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Strong Frontogenesis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1674820" y="3402569"/>
            <a:ext cx="1040190" cy="3856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1981520" y="4291894"/>
            <a:ext cx="1751620" cy="1248153"/>
          </a:xfrm>
          <a:custGeom>
            <a:avLst/>
            <a:gdLst>
              <a:gd name="connsiteX0" fmla="*/ 0 w 1751620"/>
              <a:gd name="connsiteY0" fmla="*/ 0 h 1248153"/>
              <a:gd name="connsiteX1" fmla="*/ 514539 w 1751620"/>
              <a:gd name="connsiteY1" fmla="*/ 317512 h 1248153"/>
              <a:gd name="connsiteX2" fmla="*/ 1291820 w 1751620"/>
              <a:gd name="connsiteY2" fmla="*/ 799256 h 1248153"/>
              <a:gd name="connsiteX3" fmla="*/ 1751620 w 1751620"/>
              <a:gd name="connsiteY3" fmla="*/ 1248153 h 124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620" h="1248153">
                <a:moveTo>
                  <a:pt x="0" y="0"/>
                </a:moveTo>
                <a:lnTo>
                  <a:pt x="514539" y="317512"/>
                </a:lnTo>
                <a:cubicBezTo>
                  <a:pt x="729842" y="450721"/>
                  <a:pt x="1085640" y="644149"/>
                  <a:pt x="1291820" y="799256"/>
                </a:cubicBezTo>
                <a:cubicBezTo>
                  <a:pt x="1498000" y="954363"/>
                  <a:pt x="1751620" y="1248153"/>
                  <a:pt x="1751620" y="1248153"/>
                </a:cubicBezTo>
              </a:path>
            </a:pathLst>
          </a:custGeom>
          <a:ln w="5080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119720" y="4138387"/>
            <a:ext cx="2090995" cy="635252"/>
          </a:xfrm>
          <a:custGeom>
            <a:avLst/>
            <a:gdLst>
              <a:gd name="connsiteX0" fmla="*/ 0 w 2090995"/>
              <a:gd name="connsiteY0" fmla="*/ 22124 h 635252"/>
              <a:gd name="connsiteX1" fmla="*/ 1029076 w 2090995"/>
              <a:gd name="connsiteY1" fmla="*/ 22124 h 635252"/>
              <a:gd name="connsiteX2" fmla="*/ 1554562 w 2090995"/>
              <a:gd name="connsiteY2" fmla="*/ 252047 h 635252"/>
              <a:gd name="connsiteX3" fmla="*/ 2090995 w 2090995"/>
              <a:gd name="connsiteY3" fmla="*/ 635252 h 63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995" h="635252">
                <a:moveTo>
                  <a:pt x="0" y="22124"/>
                </a:moveTo>
                <a:cubicBezTo>
                  <a:pt x="384991" y="2964"/>
                  <a:pt x="769982" y="-16196"/>
                  <a:pt x="1029076" y="22124"/>
                </a:cubicBezTo>
                <a:cubicBezTo>
                  <a:pt x="1288170" y="60444"/>
                  <a:pt x="1377576" y="149859"/>
                  <a:pt x="1554562" y="252047"/>
                </a:cubicBezTo>
                <a:cubicBezTo>
                  <a:pt x="1731548" y="354235"/>
                  <a:pt x="1911271" y="494743"/>
                  <a:pt x="2090995" y="635252"/>
                </a:cubicBezTo>
              </a:path>
            </a:pathLst>
          </a:custGeom>
          <a:ln w="5080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92142" y="3892085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12077" y="364556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200472" y="3775662"/>
            <a:ext cx="1904886" cy="461491"/>
          </a:xfrm>
          <a:custGeom>
            <a:avLst/>
            <a:gdLst>
              <a:gd name="connsiteX0" fmla="*/ 0 w 1904886"/>
              <a:gd name="connsiteY0" fmla="*/ 461491 h 461491"/>
              <a:gd name="connsiteX1" fmla="*/ 624014 w 1904886"/>
              <a:gd name="connsiteY1" fmla="*/ 275363 h 461491"/>
              <a:gd name="connsiteX2" fmla="*/ 1510771 w 1904886"/>
              <a:gd name="connsiteY2" fmla="*/ 34492 h 461491"/>
              <a:gd name="connsiteX3" fmla="*/ 1904886 w 1904886"/>
              <a:gd name="connsiteY3" fmla="*/ 1645 h 46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4886" h="461491">
                <a:moveTo>
                  <a:pt x="0" y="461491"/>
                </a:moveTo>
                <a:cubicBezTo>
                  <a:pt x="186109" y="404010"/>
                  <a:pt x="372219" y="346529"/>
                  <a:pt x="624014" y="275363"/>
                </a:cubicBezTo>
                <a:cubicBezTo>
                  <a:pt x="875809" y="204197"/>
                  <a:pt x="1297292" y="80112"/>
                  <a:pt x="1510771" y="34492"/>
                </a:cubicBezTo>
                <a:cubicBezTo>
                  <a:pt x="1724250" y="-11128"/>
                  <a:pt x="1904886" y="1645"/>
                  <a:pt x="1904886" y="1645"/>
                </a:cubicBezTo>
              </a:path>
            </a:pathLst>
          </a:custGeom>
          <a:ln w="508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28733" y="4522167"/>
            <a:ext cx="77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40+ kt</a:t>
            </a:r>
            <a:endParaRPr lang="en-US" b="1" dirty="0"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39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1692" t="5357" b="10156"/>
          <a:stretch/>
        </p:blipFill>
        <p:spPr>
          <a:xfrm>
            <a:off x="4762235" y="1708302"/>
            <a:ext cx="4177631" cy="44904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5663" b="10156"/>
          <a:stretch/>
        </p:blipFill>
        <p:spPr>
          <a:xfrm>
            <a:off x="31485" y="1729294"/>
            <a:ext cx="4730750" cy="447417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Moisture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Precipitable Water (mm, shaded)</a:t>
            </a:r>
            <a:endParaRPr lang="en-US" sz="1300" b="1" dirty="0" smtClean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2374" r="16220" b="-907"/>
          <a:stretch/>
        </p:blipFill>
        <p:spPr>
          <a:xfrm>
            <a:off x="1706880" y="6161488"/>
            <a:ext cx="4138983" cy="406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</a:t>
            </a:r>
            <a:r>
              <a:rPr lang="en-US" b="1" dirty="0" smtClean="0"/>
              <a:t>Member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89994" y="2812605"/>
            <a:ext cx="112346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55.2 mm PW</a:t>
            </a:r>
            <a:endParaRPr lang="en-US" sz="1400" dirty="0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 flipH="1">
            <a:off x="3174810" y="3120382"/>
            <a:ext cx="376915" cy="4811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68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1692" t="5357" b="10156"/>
          <a:stretch/>
        </p:blipFill>
        <p:spPr>
          <a:xfrm>
            <a:off x="4762235" y="1708302"/>
            <a:ext cx="4177631" cy="44904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5663" b="10156"/>
          <a:stretch/>
        </p:blipFill>
        <p:spPr>
          <a:xfrm>
            <a:off x="31485" y="1729294"/>
            <a:ext cx="4730750" cy="447417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Moisture</a:t>
            </a:r>
            <a:endParaRPr lang="en-US" sz="2400" b="1" dirty="0" smtClean="0"/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Precipitable </a:t>
            </a:r>
            <a:r>
              <a:rPr lang="en-US" sz="1300" b="1" dirty="0" smtClean="0">
                <a:solidFill>
                  <a:srgbClr val="000090"/>
                </a:solidFill>
              </a:rPr>
              <a:t>water </a:t>
            </a:r>
            <a:r>
              <a:rPr lang="en-US" sz="1300" b="1" dirty="0" smtClean="0">
                <a:solidFill>
                  <a:srgbClr val="000090"/>
                </a:solidFill>
              </a:rPr>
              <a:t>(mm, shaded</a:t>
            </a:r>
            <a:r>
              <a:rPr lang="en-US" sz="1300" b="1" dirty="0" smtClean="0">
                <a:solidFill>
                  <a:srgbClr val="000090"/>
                </a:solidFill>
              </a:rPr>
              <a:t>)</a:t>
            </a:r>
            <a:endParaRPr lang="en-US" sz="1300" b="1" dirty="0" smtClean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2374" r="16220" b="-907"/>
          <a:stretch/>
        </p:blipFill>
        <p:spPr>
          <a:xfrm>
            <a:off x="1706880" y="6161488"/>
            <a:ext cx="4138983" cy="406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</a:t>
            </a:r>
            <a:r>
              <a:rPr lang="en-US" b="1" dirty="0" smtClean="0"/>
              <a:t>Member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592" y="2240905"/>
            <a:ext cx="5778500" cy="41846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8" name="5-Point Star 27"/>
          <p:cNvSpPr/>
          <p:nvPr/>
        </p:nvSpPr>
        <p:spPr>
          <a:xfrm>
            <a:off x="6283933" y="3142281"/>
            <a:ext cx="205291" cy="21897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587774" y="2875002"/>
            <a:ext cx="12568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2.17” PW</a:t>
            </a:r>
          </a:p>
          <a:p>
            <a:r>
              <a:rPr lang="en-US" sz="12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&gt; 95</a:t>
            </a:r>
            <a:r>
              <a:rPr lang="en-US" sz="1200" b="1" baseline="300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th</a:t>
            </a:r>
            <a:r>
              <a:rPr lang="en-US" sz="12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percentile</a:t>
            </a:r>
            <a:endParaRPr lang="en-US" sz="12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837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357" r="7349" b="10156"/>
          <a:stretch/>
        </p:blipFill>
        <p:spPr>
          <a:xfrm>
            <a:off x="30759" y="1708302"/>
            <a:ext cx="4741971" cy="4490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964" t="5511" r="7349" b="10155"/>
          <a:stretch/>
        </p:blipFill>
        <p:spPr>
          <a:xfrm>
            <a:off x="4772730" y="1716434"/>
            <a:ext cx="4180823" cy="448231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Moisture Transport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Precipitable </a:t>
            </a:r>
            <a:r>
              <a:rPr lang="en-US" sz="1300" b="1" dirty="0" smtClean="0">
                <a:solidFill>
                  <a:srgbClr val="000090"/>
                </a:solidFill>
              </a:rPr>
              <a:t>water </a:t>
            </a:r>
            <a:r>
              <a:rPr lang="en-US" sz="1300" b="1" dirty="0" smtClean="0">
                <a:solidFill>
                  <a:srgbClr val="000090"/>
                </a:solidFill>
              </a:rPr>
              <a:t>(mm, shaded</a:t>
            </a:r>
            <a:r>
              <a:rPr lang="en-US" sz="1300" b="1" dirty="0">
                <a:solidFill>
                  <a:srgbClr val="000090"/>
                </a:solidFill>
              </a:rPr>
              <a:t>)</a:t>
            </a:r>
            <a:r>
              <a:rPr lang="en-US" sz="1300" b="1" dirty="0" smtClean="0">
                <a:solidFill>
                  <a:srgbClr val="000090"/>
                </a:solidFill>
              </a:rPr>
              <a:t>, 1000 </a:t>
            </a:r>
            <a:r>
              <a:rPr lang="en-US" sz="1300" b="1" dirty="0">
                <a:solidFill>
                  <a:srgbClr val="000090"/>
                </a:solidFill>
              </a:rPr>
              <a:t>– 850-hPa </a:t>
            </a:r>
            <a:r>
              <a:rPr lang="en-US" sz="1300" b="1" dirty="0" smtClean="0">
                <a:solidFill>
                  <a:srgbClr val="000090"/>
                </a:solidFill>
              </a:rPr>
              <a:t>integrated vapor transport </a:t>
            </a:r>
            <a:r>
              <a:rPr lang="en-US" sz="1300" b="1" dirty="0">
                <a:solidFill>
                  <a:srgbClr val="000090"/>
                </a:solidFill>
              </a:rPr>
              <a:t>(vectors, kg s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 m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) </a:t>
            </a:r>
          </a:p>
          <a:p>
            <a:pPr lvl="1"/>
            <a:endParaRPr lang="en-US" sz="1400" b="1" dirty="0" smtClean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2374" r="16220" b="-907"/>
          <a:stretch/>
        </p:blipFill>
        <p:spPr>
          <a:xfrm>
            <a:off x="1706880" y="6161488"/>
            <a:ext cx="4138983" cy="406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</a:t>
            </a:r>
            <a:r>
              <a:rPr lang="en-US" b="1" dirty="0" smtClean="0"/>
              <a:t>Member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923015" y="4762690"/>
            <a:ext cx="502321" cy="930641"/>
          </a:xfrm>
          <a:custGeom>
            <a:avLst/>
            <a:gdLst>
              <a:gd name="connsiteX0" fmla="*/ 0 w 502321"/>
              <a:gd name="connsiteY0" fmla="*/ 930641 h 930641"/>
              <a:gd name="connsiteX1" fmla="*/ 492643 w 502321"/>
              <a:gd name="connsiteY1" fmla="*/ 591231 h 930641"/>
              <a:gd name="connsiteX2" fmla="*/ 339376 w 502321"/>
              <a:gd name="connsiteY2" fmla="*/ 0 h 93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321" h="930641">
                <a:moveTo>
                  <a:pt x="0" y="930641"/>
                </a:moveTo>
                <a:cubicBezTo>
                  <a:pt x="218040" y="838489"/>
                  <a:pt x="436080" y="746338"/>
                  <a:pt x="492643" y="591231"/>
                </a:cubicBezTo>
                <a:cubicBezTo>
                  <a:pt x="549206" y="436124"/>
                  <a:pt x="339376" y="0"/>
                  <a:pt x="339376" y="0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18693848" flipH="1">
            <a:off x="3635525" y="4466191"/>
            <a:ext cx="429093" cy="930641"/>
          </a:xfrm>
          <a:custGeom>
            <a:avLst/>
            <a:gdLst>
              <a:gd name="connsiteX0" fmla="*/ 0 w 502321"/>
              <a:gd name="connsiteY0" fmla="*/ 930641 h 930641"/>
              <a:gd name="connsiteX1" fmla="*/ 492643 w 502321"/>
              <a:gd name="connsiteY1" fmla="*/ 591231 h 930641"/>
              <a:gd name="connsiteX2" fmla="*/ 339376 w 502321"/>
              <a:gd name="connsiteY2" fmla="*/ 0 h 93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321" h="930641">
                <a:moveTo>
                  <a:pt x="0" y="930641"/>
                </a:moveTo>
                <a:cubicBezTo>
                  <a:pt x="218040" y="838489"/>
                  <a:pt x="436080" y="746338"/>
                  <a:pt x="492643" y="591231"/>
                </a:cubicBezTo>
                <a:cubicBezTo>
                  <a:pt x="549206" y="436124"/>
                  <a:pt x="339376" y="0"/>
                  <a:pt x="339376" y="0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71579" y="411635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8602" y="3738448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7410673" y="4575652"/>
            <a:ext cx="502321" cy="930641"/>
          </a:xfrm>
          <a:custGeom>
            <a:avLst/>
            <a:gdLst>
              <a:gd name="connsiteX0" fmla="*/ 0 w 502321"/>
              <a:gd name="connsiteY0" fmla="*/ 930641 h 930641"/>
              <a:gd name="connsiteX1" fmla="*/ 492643 w 502321"/>
              <a:gd name="connsiteY1" fmla="*/ 591231 h 930641"/>
              <a:gd name="connsiteX2" fmla="*/ 339376 w 502321"/>
              <a:gd name="connsiteY2" fmla="*/ 0 h 93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321" h="930641">
                <a:moveTo>
                  <a:pt x="0" y="930641"/>
                </a:moveTo>
                <a:cubicBezTo>
                  <a:pt x="218040" y="838489"/>
                  <a:pt x="436080" y="746338"/>
                  <a:pt x="492643" y="591231"/>
                </a:cubicBezTo>
                <a:cubicBezTo>
                  <a:pt x="549206" y="436124"/>
                  <a:pt x="339376" y="0"/>
                  <a:pt x="339376" y="0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991763" y="4695178"/>
            <a:ext cx="678752" cy="854000"/>
          </a:xfrm>
          <a:custGeom>
            <a:avLst/>
            <a:gdLst>
              <a:gd name="connsiteX0" fmla="*/ 678752 w 678752"/>
              <a:gd name="connsiteY0" fmla="*/ 854000 h 854000"/>
              <a:gd name="connsiteX1" fmla="*/ 459800 w 678752"/>
              <a:gd name="connsiteY1" fmla="*/ 689769 h 854000"/>
              <a:gd name="connsiteX2" fmla="*/ 0 w 678752"/>
              <a:gd name="connsiteY2" fmla="*/ 0 h 8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752" h="854000">
                <a:moveTo>
                  <a:pt x="678752" y="854000"/>
                </a:moveTo>
                <a:cubicBezTo>
                  <a:pt x="625838" y="843051"/>
                  <a:pt x="572925" y="832102"/>
                  <a:pt x="459800" y="689769"/>
                </a:cubicBezTo>
                <a:cubicBezTo>
                  <a:pt x="346675" y="547436"/>
                  <a:pt x="0" y="0"/>
                  <a:pt x="0" y="0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4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654" t="5510" r="7508" b="10156"/>
          <a:stretch/>
        </p:blipFill>
        <p:spPr>
          <a:xfrm>
            <a:off x="4755500" y="1712913"/>
            <a:ext cx="4188551" cy="4482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510" r="7349" b="10156"/>
          <a:stretch/>
        </p:blipFill>
        <p:spPr>
          <a:xfrm>
            <a:off x="34519" y="1712913"/>
            <a:ext cx="4741971" cy="448231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Moisture Transport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Precipitable </a:t>
            </a:r>
            <a:r>
              <a:rPr lang="en-US" sz="1300" b="1" dirty="0" smtClean="0">
                <a:solidFill>
                  <a:srgbClr val="000090"/>
                </a:solidFill>
              </a:rPr>
              <a:t>water </a:t>
            </a:r>
            <a:r>
              <a:rPr lang="en-US" sz="1300" b="1" dirty="0" smtClean="0">
                <a:solidFill>
                  <a:srgbClr val="000090"/>
                </a:solidFill>
              </a:rPr>
              <a:t>(mm, shaded)</a:t>
            </a:r>
            <a:r>
              <a:rPr lang="en-US" sz="1300" b="1" dirty="0" smtClean="0">
                <a:solidFill>
                  <a:srgbClr val="000090"/>
                </a:solidFill>
              </a:rPr>
              <a:t>,</a:t>
            </a:r>
            <a:r>
              <a:rPr lang="en-US" sz="1300" b="1" dirty="0" smtClean="0">
                <a:solidFill>
                  <a:srgbClr val="000090"/>
                </a:solidFill>
              </a:rPr>
              <a:t> 1000 </a:t>
            </a:r>
            <a:r>
              <a:rPr lang="en-US" sz="1300" b="1" dirty="0">
                <a:solidFill>
                  <a:srgbClr val="000090"/>
                </a:solidFill>
              </a:rPr>
              <a:t>– 850-hPa </a:t>
            </a:r>
            <a:r>
              <a:rPr lang="en-US" sz="1300" b="1" dirty="0" smtClean="0">
                <a:solidFill>
                  <a:srgbClr val="000090"/>
                </a:solidFill>
              </a:rPr>
              <a:t>integrated vapor transport </a:t>
            </a:r>
            <a:r>
              <a:rPr lang="en-US" sz="1300" b="1" dirty="0">
                <a:solidFill>
                  <a:srgbClr val="000090"/>
                </a:solidFill>
              </a:rPr>
              <a:t>(vectors, kg s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 m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 smtClean="0">
                <a:solidFill>
                  <a:srgbClr val="000090"/>
                </a:solidFill>
              </a:rPr>
              <a:t>),                                     1000 </a:t>
            </a:r>
            <a:r>
              <a:rPr lang="en-US" sz="1300" b="1" dirty="0" smtClean="0">
                <a:solidFill>
                  <a:srgbClr val="000090"/>
                </a:solidFill>
              </a:rPr>
              <a:t>– 850-hPa </a:t>
            </a:r>
            <a:r>
              <a:rPr lang="en-US" sz="1300" b="1" dirty="0" smtClean="0">
                <a:solidFill>
                  <a:srgbClr val="000090"/>
                </a:solidFill>
              </a:rPr>
              <a:t>integrated </a:t>
            </a:r>
            <a:r>
              <a:rPr lang="en-US" sz="1300" b="1" dirty="0">
                <a:solidFill>
                  <a:srgbClr val="000090"/>
                </a:solidFill>
              </a:rPr>
              <a:t>v</a:t>
            </a:r>
            <a:r>
              <a:rPr lang="en-US" sz="1300" b="1" dirty="0" smtClean="0">
                <a:solidFill>
                  <a:srgbClr val="000090"/>
                </a:solidFill>
              </a:rPr>
              <a:t>apor flux </a:t>
            </a:r>
            <a:r>
              <a:rPr lang="en-US" sz="1300" b="1" dirty="0">
                <a:solidFill>
                  <a:srgbClr val="000090"/>
                </a:solidFill>
              </a:rPr>
              <a:t>c</a:t>
            </a:r>
            <a:r>
              <a:rPr lang="en-US" sz="1300" b="1" dirty="0" smtClean="0">
                <a:solidFill>
                  <a:srgbClr val="000090"/>
                </a:solidFill>
              </a:rPr>
              <a:t>onvergence </a:t>
            </a:r>
            <a:r>
              <a:rPr lang="en-US" sz="1300" b="1" dirty="0" smtClean="0">
                <a:solidFill>
                  <a:srgbClr val="000090"/>
                </a:solidFill>
              </a:rPr>
              <a:t>(10</a:t>
            </a:r>
            <a:r>
              <a:rPr lang="en-US" sz="1300" b="1" baseline="30000" dirty="0" smtClean="0">
                <a:solidFill>
                  <a:srgbClr val="000090"/>
                </a:solidFill>
              </a:rPr>
              <a:t>-3 </a:t>
            </a:r>
            <a:r>
              <a:rPr lang="en-US" sz="1300" b="1" dirty="0" smtClean="0">
                <a:solidFill>
                  <a:srgbClr val="000090"/>
                </a:solidFill>
              </a:rPr>
              <a:t>kg s</a:t>
            </a:r>
            <a:r>
              <a:rPr lang="en-US" sz="1300" b="1" baseline="30000" dirty="0" smtClean="0">
                <a:solidFill>
                  <a:srgbClr val="000090"/>
                </a:solidFill>
              </a:rPr>
              <a:t>-1</a:t>
            </a:r>
            <a:r>
              <a:rPr lang="en-US" sz="1300" b="1" dirty="0" smtClean="0">
                <a:solidFill>
                  <a:srgbClr val="000090"/>
                </a:solidFill>
              </a:rPr>
              <a:t>, red contours), </a:t>
            </a:r>
            <a:r>
              <a:rPr lang="en-US" sz="1300" b="1" dirty="0">
                <a:solidFill>
                  <a:srgbClr val="000090"/>
                </a:solidFill>
              </a:rPr>
              <a:t>r</a:t>
            </a:r>
            <a:r>
              <a:rPr lang="en-US" sz="1300" b="1" dirty="0" smtClean="0">
                <a:solidFill>
                  <a:srgbClr val="000090"/>
                </a:solidFill>
              </a:rPr>
              <a:t>eflectivity (</a:t>
            </a:r>
            <a:r>
              <a:rPr lang="en-US" sz="1300" b="1" dirty="0" smtClean="0">
                <a:solidFill>
                  <a:srgbClr val="000090"/>
                </a:solidFill>
              </a:rPr>
              <a:t>&gt; 35 </a:t>
            </a:r>
            <a:r>
              <a:rPr lang="en-US" sz="1300" b="1" dirty="0" err="1" smtClean="0">
                <a:solidFill>
                  <a:srgbClr val="000090"/>
                </a:solidFill>
              </a:rPr>
              <a:t>dBZ</a:t>
            </a:r>
            <a:r>
              <a:rPr lang="en-US" sz="1300" b="1" dirty="0" smtClean="0">
                <a:solidFill>
                  <a:srgbClr val="000090"/>
                </a:solidFill>
              </a:rPr>
              <a:t>, black contour</a:t>
            </a:r>
            <a:r>
              <a:rPr lang="en-US" sz="1300" b="1" dirty="0" smtClean="0">
                <a:solidFill>
                  <a:srgbClr val="000090"/>
                </a:solidFill>
              </a:rPr>
              <a:t>)</a:t>
            </a:r>
            <a:endParaRPr lang="en-US" sz="1300" b="1" dirty="0" smtClean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" t="92374" r="-977" b="-907"/>
          <a:stretch/>
        </p:blipFill>
        <p:spPr>
          <a:xfrm>
            <a:off x="1706880" y="6161488"/>
            <a:ext cx="4988560" cy="40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</a:t>
            </a:r>
            <a:r>
              <a:rPr lang="en-US" b="1" dirty="0" smtClean="0"/>
              <a:t>Member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71579" y="411635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8602" y="3738448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897" y="2893000"/>
            <a:ext cx="1662804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Moisture flux </a:t>
            </a:r>
            <a:r>
              <a:rPr lang="en-US" sz="1400" dirty="0"/>
              <a:t>c</a:t>
            </a:r>
            <a:r>
              <a:rPr lang="en-US" sz="1400" dirty="0" smtClean="0"/>
              <a:t>onvergence along leading edge of reflectivity</a:t>
            </a:r>
            <a:endParaRPr lang="en-US" sz="1400" dirty="0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>
            <a:off x="1619299" y="3847107"/>
            <a:ext cx="631035" cy="2692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00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Conclusions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19596"/>
            <a:ext cx="8229600" cy="58318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ECMWF Ensemble depicts predictable synoptic scale event</a:t>
            </a:r>
          </a:p>
          <a:p>
            <a:pPr lvl="1"/>
            <a:r>
              <a:rPr lang="en-US" sz="2000" b="1" dirty="0">
                <a:solidFill>
                  <a:srgbClr val="000090"/>
                </a:solidFill>
              </a:rPr>
              <a:t>Low </a:t>
            </a:r>
            <a:r>
              <a:rPr lang="en-US" sz="2000" b="1" dirty="0" smtClean="0">
                <a:solidFill>
                  <a:srgbClr val="000090"/>
                </a:solidFill>
              </a:rPr>
              <a:t>spread </a:t>
            </a:r>
            <a:r>
              <a:rPr lang="en-US" sz="2000" b="1" dirty="0">
                <a:solidFill>
                  <a:srgbClr val="000090"/>
                </a:solidFill>
              </a:rPr>
              <a:t>and decent verification of moderate precipitation</a:t>
            </a:r>
          </a:p>
          <a:p>
            <a:pPr lvl="1"/>
            <a:r>
              <a:rPr lang="en-US" sz="2000" b="1" dirty="0">
                <a:solidFill>
                  <a:srgbClr val="000090"/>
                </a:solidFill>
              </a:rPr>
              <a:t>Cannot predict concentrated extreme precipitation totals due to coarse resolution among other </a:t>
            </a:r>
            <a:r>
              <a:rPr lang="en-US" sz="2000" b="1" dirty="0" smtClean="0">
                <a:solidFill>
                  <a:srgbClr val="000090"/>
                </a:solidFill>
              </a:rPr>
              <a:t>things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Best WRF member captures event evolution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Strong low-level frontogenesis aids in mesoscale organization of convection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Coastal front well depicted in best simulation, but absent in bad simulation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Strong low-level moisture flux convergence aids in enhancing precipitation totals</a:t>
            </a:r>
          </a:p>
          <a:p>
            <a:pPr lvl="2"/>
            <a:r>
              <a:rPr lang="en-US" sz="1600" b="1" dirty="0">
                <a:solidFill>
                  <a:srgbClr val="000090"/>
                </a:solidFill>
              </a:rPr>
              <a:t>Precipitable water over KISP in best simulation &gt; </a:t>
            </a:r>
            <a:r>
              <a:rPr lang="en-US" sz="1600" b="1" dirty="0" smtClean="0">
                <a:solidFill>
                  <a:srgbClr val="000090"/>
                </a:solidFill>
              </a:rPr>
              <a:t>95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th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>
                <a:solidFill>
                  <a:srgbClr val="000090"/>
                </a:solidFill>
              </a:rPr>
              <a:t>percentile for </a:t>
            </a:r>
            <a:r>
              <a:rPr lang="en-US" sz="1600" b="1" dirty="0" smtClean="0">
                <a:solidFill>
                  <a:srgbClr val="000090"/>
                </a:solidFill>
              </a:rPr>
              <a:t>August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Future work will investigate why particular WRF ensemble members had superior forecast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Microphysics, Boundary Layer Physics?</a:t>
            </a:r>
          </a:p>
        </p:txBody>
      </p:sp>
    </p:spTree>
    <p:extLst>
      <p:ext uri="{BB962C8B-B14F-4D97-AF65-F5344CB8AC3E}">
        <p14:creationId xmlns:p14="http://schemas.microsoft.com/office/powerpoint/2010/main" val="150594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2"/>
          <a:srcRect r="8038"/>
          <a:stretch/>
        </p:blipFill>
        <p:spPr>
          <a:xfrm>
            <a:off x="630979" y="655110"/>
            <a:ext cx="7579753" cy="4940300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5320560" y="3207590"/>
            <a:ext cx="3089587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"/>
          <a:srcRect l="10866" t="6361" r="8265" b="4768"/>
          <a:stretch/>
        </p:blipFill>
        <p:spPr>
          <a:xfrm>
            <a:off x="5069050" y="3392847"/>
            <a:ext cx="3339922" cy="33498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3" name="Rectangle 102"/>
          <p:cNvSpPr/>
          <p:nvPr/>
        </p:nvSpPr>
        <p:spPr>
          <a:xfrm>
            <a:off x="4744849" y="2612743"/>
            <a:ext cx="585787" cy="574119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734773" y="2613629"/>
            <a:ext cx="585787" cy="57411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33634" y="93624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25608" y="3225214"/>
            <a:ext cx="1523029" cy="1261992"/>
            <a:chOff x="3209903" y="3687504"/>
            <a:chExt cx="1523029" cy="1261992"/>
          </a:xfrm>
          <a:effectLst>
            <a:glow rad="25400">
              <a:schemeClr val="tx1"/>
            </a:glow>
          </a:effectLst>
        </p:grpSpPr>
        <p:sp>
          <p:nvSpPr>
            <p:cNvPr id="7" name="Isosceles Triangle 6"/>
            <p:cNvSpPr/>
            <p:nvPr/>
          </p:nvSpPr>
          <p:spPr>
            <a:xfrm rot="8050204">
              <a:off x="4226653" y="432637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7644689">
              <a:off x="4419562" y="41230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8602095">
              <a:off x="4018045" y="453661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9138876">
              <a:off x="3742805" y="47217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0003320">
              <a:off x="3450385" y="4822367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7203575">
              <a:off x="4585009" y="388571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209903" y="3687504"/>
              <a:ext cx="1503004" cy="1200041"/>
            </a:xfrm>
            <a:custGeom>
              <a:avLst/>
              <a:gdLst>
                <a:gd name="connsiteX0" fmla="*/ 1503004 w 1503004"/>
                <a:gd name="connsiteY0" fmla="*/ 0 h 1200041"/>
                <a:gd name="connsiteX1" fmla="*/ 1316585 w 1503004"/>
                <a:gd name="connsiteY1" fmla="*/ 361177 h 1200041"/>
                <a:gd name="connsiteX2" fmla="*/ 704897 w 1503004"/>
                <a:gd name="connsiteY2" fmla="*/ 978674 h 1200041"/>
                <a:gd name="connsiteX3" fmla="*/ 0 w 1503004"/>
                <a:gd name="connsiteY3" fmla="*/ 1200041 h 12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004" h="1200041">
                  <a:moveTo>
                    <a:pt x="1503004" y="0"/>
                  </a:moveTo>
                  <a:cubicBezTo>
                    <a:pt x="1476303" y="99032"/>
                    <a:pt x="1449603" y="198065"/>
                    <a:pt x="1316585" y="361177"/>
                  </a:cubicBezTo>
                  <a:cubicBezTo>
                    <a:pt x="1183567" y="524289"/>
                    <a:pt x="924328" y="838863"/>
                    <a:pt x="704897" y="978674"/>
                  </a:cubicBezTo>
                  <a:cubicBezTo>
                    <a:pt x="485466" y="1118485"/>
                    <a:pt x="0" y="1200041"/>
                    <a:pt x="0" y="120004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858732" y="1336030"/>
            <a:ext cx="919192" cy="1446245"/>
            <a:chOff x="3763347" y="1778000"/>
            <a:chExt cx="919192" cy="1446245"/>
          </a:xfrm>
          <a:effectLst>
            <a:glow rad="25400">
              <a:schemeClr val="tx1"/>
            </a:glow>
          </a:effectLst>
        </p:grpSpPr>
        <p:sp>
          <p:nvSpPr>
            <p:cNvPr id="15" name="Freeform 14"/>
            <p:cNvSpPr/>
            <p:nvPr/>
          </p:nvSpPr>
          <p:spPr>
            <a:xfrm>
              <a:off x="3763347" y="1778000"/>
              <a:ext cx="876041" cy="1446245"/>
            </a:xfrm>
            <a:custGeom>
              <a:avLst/>
              <a:gdLst>
                <a:gd name="connsiteX0" fmla="*/ 0 w 876041"/>
                <a:gd name="connsiteY0" fmla="*/ 0 h 1446245"/>
                <a:gd name="connsiteX1" fmla="*/ 264367 w 876041"/>
                <a:gd name="connsiteY1" fmla="*/ 305837 h 1446245"/>
                <a:gd name="connsiteX2" fmla="*/ 876041 w 876041"/>
                <a:gd name="connsiteY2" fmla="*/ 1446245 h 1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041" h="1446245">
                  <a:moveTo>
                    <a:pt x="0" y="0"/>
                  </a:moveTo>
                  <a:cubicBezTo>
                    <a:pt x="59180" y="32398"/>
                    <a:pt x="118360" y="64796"/>
                    <a:pt x="264367" y="305837"/>
                  </a:cubicBezTo>
                  <a:cubicBezTo>
                    <a:pt x="410374" y="546878"/>
                    <a:pt x="876041" y="1446245"/>
                    <a:pt x="876041" y="1446245"/>
                  </a:cubicBezTo>
                </a:path>
              </a:pathLst>
            </a:custGeom>
            <a:ln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hord 19"/>
            <p:cNvSpPr/>
            <p:nvPr/>
          </p:nvSpPr>
          <p:spPr>
            <a:xfrm rot="11702110">
              <a:off x="4004257" y="2114375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3433186">
              <a:off x="4237095" y="241569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 rot="3433186">
              <a:off x="3923165" y="186830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hord 24"/>
            <p:cNvSpPr/>
            <p:nvPr/>
          </p:nvSpPr>
          <p:spPr>
            <a:xfrm rot="11702110">
              <a:off x="4311113" y="2690383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3433186">
              <a:off x="4534616" y="2974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5320560" y="2613629"/>
            <a:ext cx="3049925" cy="7758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21366" y="3187748"/>
            <a:ext cx="329306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734773" y="2613629"/>
            <a:ext cx="347513" cy="8399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010032" y="2955783"/>
            <a:ext cx="812800" cy="334657"/>
            <a:chOff x="4924807" y="3367273"/>
            <a:chExt cx="812800" cy="334657"/>
          </a:xfrm>
          <a:effectLst>
            <a:glow rad="25400">
              <a:schemeClr val="tx1"/>
            </a:glow>
          </a:effectLst>
        </p:grpSpPr>
        <p:sp>
          <p:nvSpPr>
            <p:cNvPr id="21" name="Chord 20"/>
            <p:cNvSpPr/>
            <p:nvPr/>
          </p:nvSpPr>
          <p:spPr>
            <a:xfrm rot="9739355">
              <a:off x="5130925" y="336727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4924807" y="3404905"/>
              <a:ext cx="812800" cy="297025"/>
            </a:xfrm>
            <a:custGeom>
              <a:avLst/>
              <a:gdLst>
                <a:gd name="connsiteX0" fmla="*/ 0 w 812800"/>
                <a:gd name="connsiteY0" fmla="*/ 2385 h 297025"/>
                <a:gd name="connsiteX1" fmla="*/ 274320 w 812800"/>
                <a:gd name="connsiteY1" fmla="*/ 43025 h 297025"/>
                <a:gd name="connsiteX2" fmla="*/ 812800 w 812800"/>
                <a:gd name="connsiteY2" fmla="*/ 297025 h 29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800" h="297025">
                  <a:moveTo>
                    <a:pt x="0" y="2385"/>
                  </a:moveTo>
                  <a:cubicBezTo>
                    <a:pt x="69426" y="-1849"/>
                    <a:pt x="138853" y="-6082"/>
                    <a:pt x="274320" y="43025"/>
                  </a:cubicBezTo>
                  <a:cubicBezTo>
                    <a:pt x="409787" y="92132"/>
                    <a:pt x="611293" y="194578"/>
                    <a:pt x="812800" y="29702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hord 28"/>
            <p:cNvSpPr/>
            <p:nvPr/>
          </p:nvSpPr>
          <p:spPr>
            <a:xfrm rot="9739355">
              <a:off x="5418516" y="349733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372751" y="1371448"/>
            <a:ext cx="1204819" cy="509951"/>
            <a:chOff x="2287526" y="1782938"/>
            <a:chExt cx="1204819" cy="509951"/>
          </a:xfrm>
          <a:effectLst>
            <a:glow rad="25400">
              <a:schemeClr val="tx1"/>
            </a:glow>
          </a:effectLst>
        </p:grpSpPr>
        <p:sp>
          <p:nvSpPr>
            <p:cNvPr id="32" name="Freeform 31"/>
            <p:cNvSpPr/>
            <p:nvPr/>
          </p:nvSpPr>
          <p:spPr>
            <a:xfrm>
              <a:off x="2287526" y="1782938"/>
              <a:ext cx="1204819" cy="407063"/>
            </a:xfrm>
            <a:custGeom>
              <a:avLst/>
              <a:gdLst>
                <a:gd name="connsiteX0" fmla="*/ 1204819 w 1204819"/>
                <a:gd name="connsiteY0" fmla="*/ 0 h 407063"/>
                <a:gd name="connsiteX1" fmla="*/ 602409 w 1204819"/>
                <a:gd name="connsiteY1" fmla="*/ 301226 h 407063"/>
                <a:gd name="connsiteX2" fmla="*/ 0 w 1204819"/>
                <a:gd name="connsiteY2" fmla="*/ 407063 h 40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819" h="407063">
                  <a:moveTo>
                    <a:pt x="1204819" y="0"/>
                  </a:moveTo>
                  <a:cubicBezTo>
                    <a:pt x="1004015" y="116691"/>
                    <a:pt x="803212" y="233382"/>
                    <a:pt x="602409" y="301226"/>
                  </a:cubicBezTo>
                  <a:cubicBezTo>
                    <a:pt x="401606" y="369070"/>
                    <a:pt x="0" y="407063"/>
                    <a:pt x="0" y="407063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9031450">
              <a:off x="3295230" y="185837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9225103">
              <a:off x="3060289" y="198885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 rot="9726843">
              <a:off x="2792147" y="209574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10093237">
              <a:off x="2450223" y="216576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71917" y="261362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09778" y="517455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338311" y="5617456"/>
            <a:ext cx="1701496" cy="793618"/>
            <a:chOff x="5856599" y="5617456"/>
            <a:chExt cx="1701496" cy="793618"/>
          </a:xfrm>
          <a:effectLst>
            <a:glow rad="25400">
              <a:schemeClr val="tx1"/>
            </a:glow>
          </a:effectLst>
        </p:grpSpPr>
        <p:sp>
          <p:nvSpPr>
            <p:cNvPr id="57" name="Freeform 56"/>
            <p:cNvSpPr/>
            <p:nvPr/>
          </p:nvSpPr>
          <p:spPr>
            <a:xfrm>
              <a:off x="5856599" y="5622019"/>
              <a:ext cx="1701496" cy="789055"/>
            </a:xfrm>
            <a:custGeom>
              <a:avLst/>
              <a:gdLst>
                <a:gd name="connsiteX0" fmla="*/ 0 w 1701496"/>
                <a:gd name="connsiteY0" fmla="*/ 0 h 789055"/>
                <a:gd name="connsiteX1" fmla="*/ 320571 w 1701496"/>
                <a:gd name="connsiteY1" fmla="*/ 98632 h 789055"/>
                <a:gd name="connsiteX2" fmla="*/ 739781 w 1701496"/>
                <a:gd name="connsiteY2" fmla="*/ 308225 h 789055"/>
                <a:gd name="connsiteX3" fmla="*/ 1122001 w 1701496"/>
                <a:gd name="connsiteY3" fmla="*/ 456172 h 789055"/>
                <a:gd name="connsiteX4" fmla="*/ 1701496 w 1701496"/>
                <a:gd name="connsiteY4" fmla="*/ 789055 h 78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496" h="789055">
                  <a:moveTo>
                    <a:pt x="0" y="0"/>
                  </a:moveTo>
                  <a:cubicBezTo>
                    <a:pt x="98637" y="23630"/>
                    <a:pt x="197274" y="47261"/>
                    <a:pt x="320571" y="98632"/>
                  </a:cubicBezTo>
                  <a:cubicBezTo>
                    <a:pt x="443868" y="150003"/>
                    <a:pt x="606209" y="248635"/>
                    <a:pt x="739781" y="308225"/>
                  </a:cubicBezTo>
                  <a:cubicBezTo>
                    <a:pt x="873353" y="367815"/>
                    <a:pt x="961715" y="376034"/>
                    <a:pt x="1122001" y="456172"/>
                  </a:cubicBezTo>
                  <a:cubicBezTo>
                    <a:pt x="1282287" y="536310"/>
                    <a:pt x="1701496" y="789055"/>
                    <a:pt x="1701496" y="78905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hord 57"/>
            <p:cNvSpPr/>
            <p:nvPr/>
          </p:nvSpPr>
          <p:spPr>
            <a:xfrm rot="9739355">
              <a:off x="6042659" y="5617456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hord 58"/>
            <p:cNvSpPr/>
            <p:nvPr/>
          </p:nvSpPr>
          <p:spPr>
            <a:xfrm rot="9739355">
              <a:off x="6472576" y="582791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hord 59"/>
            <p:cNvSpPr/>
            <p:nvPr/>
          </p:nvSpPr>
          <p:spPr>
            <a:xfrm rot="9739355">
              <a:off x="6863162" y="598304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hord 60"/>
            <p:cNvSpPr/>
            <p:nvPr/>
          </p:nvSpPr>
          <p:spPr>
            <a:xfrm rot="10003048">
              <a:off x="7244793" y="619340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Freeform 62"/>
          <p:cNvSpPr/>
          <p:nvPr/>
        </p:nvSpPr>
        <p:spPr>
          <a:xfrm rot="248725">
            <a:off x="6390518" y="4966541"/>
            <a:ext cx="1155820" cy="664475"/>
          </a:xfrm>
          <a:custGeom>
            <a:avLst/>
            <a:gdLst>
              <a:gd name="connsiteX0" fmla="*/ 0 w 1227167"/>
              <a:gd name="connsiteY0" fmla="*/ 613564 h 613564"/>
              <a:gd name="connsiteX1" fmla="*/ 449486 w 1227167"/>
              <a:gd name="connsiteY1" fmla="*/ 399530 h 613564"/>
              <a:gd name="connsiteX2" fmla="*/ 984587 w 1227167"/>
              <a:gd name="connsiteY2" fmla="*/ 85614 h 613564"/>
              <a:gd name="connsiteX3" fmla="*/ 1227167 w 1227167"/>
              <a:gd name="connsiteY3" fmla="*/ 0 h 61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167" h="613564">
                <a:moveTo>
                  <a:pt x="0" y="613564"/>
                </a:moveTo>
                <a:cubicBezTo>
                  <a:pt x="142694" y="550543"/>
                  <a:pt x="285388" y="487522"/>
                  <a:pt x="449486" y="399530"/>
                </a:cubicBezTo>
                <a:cubicBezTo>
                  <a:pt x="613584" y="311538"/>
                  <a:pt x="854973" y="152202"/>
                  <a:pt x="984587" y="85614"/>
                </a:cubicBezTo>
                <a:cubicBezTo>
                  <a:pt x="1114201" y="19026"/>
                  <a:pt x="1227167" y="0"/>
                  <a:pt x="1227167" y="0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 rot="19715251">
            <a:off x="6168730" y="5050858"/>
            <a:ext cx="552554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</a:rPr>
              <a:t>F</a:t>
            </a:r>
            <a:r>
              <a:rPr lang="en-US" sz="1600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gen</a:t>
            </a:r>
            <a:endParaRPr lang="en-US" sz="16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bg1"/>
              </a:solidFill>
              <a:effectLst>
                <a:outerShdw blurRad="50800" dir="27000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862690" y="5747735"/>
            <a:ext cx="428489" cy="895539"/>
            <a:chOff x="5380978" y="5747735"/>
            <a:chExt cx="428489" cy="895539"/>
          </a:xfrm>
          <a:effectLst>
            <a:glow rad="25400">
              <a:schemeClr val="tx1"/>
            </a:glow>
          </a:effectLst>
        </p:grpSpPr>
        <p:sp>
          <p:nvSpPr>
            <p:cNvPr id="71" name="Freeform 70"/>
            <p:cNvSpPr/>
            <p:nvPr/>
          </p:nvSpPr>
          <p:spPr>
            <a:xfrm>
              <a:off x="5380978" y="5747735"/>
              <a:ext cx="341908" cy="895539"/>
            </a:xfrm>
            <a:custGeom>
              <a:avLst/>
              <a:gdLst>
                <a:gd name="connsiteX0" fmla="*/ 341908 w 341908"/>
                <a:gd name="connsiteY0" fmla="*/ 0 h 895539"/>
                <a:gd name="connsiteX1" fmla="*/ 268642 w 341908"/>
                <a:gd name="connsiteY1" fmla="*/ 341933 h 895539"/>
                <a:gd name="connsiteX2" fmla="*/ 0 w 341908"/>
                <a:gd name="connsiteY2" fmla="*/ 895539 h 89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908" h="895539">
                  <a:moveTo>
                    <a:pt x="341908" y="0"/>
                  </a:moveTo>
                  <a:cubicBezTo>
                    <a:pt x="333767" y="96338"/>
                    <a:pt x="325627" y="192676"/>
                    <a:pt x="268642" y="341933"/>
                  </a:cubicBezTo>
                  <a:cubicBezTo>
                    <a:pt x="211657" y="491190"/>
                    <a:pt x="105828" y="693364"/>
                    <a:pt x="0" y="895539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/>
            <p:cNvSpPr/>
            <p:nvPr/>
          </p:nvSpPr>
          <p:spPr>
            <a:xfrm rot="7318650">
              <a:off x="5437152" y="644665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/>
            <p:cNvSpPr/>
            <p:nvPr/>
          </p:nvSpPr>
          <p:spPr>
            <a:xfrm rot="6845725">
              <a:off x="5565244" y="620222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/>
            <p:cNvSpPr/>
            <p:nvPr/>
          </p:nvSpPr>
          <p:spPr>
            <a:xfrm rot="6276038">
              <a:off x="5661544" y="593590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/>
          <p:cNvSpPr txBox="1"/>
          <p:nvPr/>
        </p:nvSpPr>
        <p:spPr>
          <a:xfrm rot="19782457">
            <a:off x="5246283" y="5068025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18</a:t>
            </a:r>
            <a:r>
              <a:rPr lang="en-US" sz="1200" b="1" baseline="30000" dirty="0" smtClean="0">
                <a:solidFill>
                  <a:srgbClr val="FF8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C</a:t>
            </a:r>
            <a:endParaRPr lang="en-US" sz="1200" b="1" baseline="30000" dirty="0">
              <a:solidFill>
                <a:srgbClr val="FF8000"/>
              </a:solidFill>
              <a:effectLst>
                <a:glow rad="101600">
                  <a:schemeClr val="bg1">
                    <a:alpha val="5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320560" y="4753114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effectLst>
                  <a:glow rad="50800">
                    <a:schemeClr val="bg1">
                      <a:alpha val="50000"/>
                    </a:schemeClr>
                  </a:glow>
                </a:effectLst>
              </a:rPr>
              <a:t>17</a:t>
            </a:r>
            <a:r>
              <a:rPr lang="en-US" sz="1200" b="1" baseline="30000" dirty="0" smtClean="0">
                <a:solidFill>
                  <a:srgbClr val="0000FF"/>
                </a:solidFill>
                <a:effectLst>
                  <a:glow rad="50800">
                    <a:schemeClr val="bg1">
                      <a:alpha val="50000"/>
                    </a:schemeClr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0000FF"/>
                </a:solidFill>
                <a:effectLst>
                  <a:glow rad="50800">
                    <a:schemeClr val="bg1">
                      <a:alpha val="50000"/>
                    </a:schemeClr>
                  </a:glow>
                </a:effectLst>
              </a:rPr>
              <a:t>C</a:t>
            </a:r>
            <a:endParaRPr lang="en-US" sz="1200" b="1" baseline="30000" dirty="0">
              <a:solidFill>
                <a:srgbClr val="0000FF"/>
              </a:solidFill>
              <a:effectLst>
                <a:glow rad="50800">
                  <a:schemeClr val="bg1">
                    <a:alpha val="5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78" name="TextBox 77"/>
          <p:cNvSpPr txBox="1"/>
          <p:nvPr/>
        </p:nvSpPr>
        <p:spPr>
          <a:xfrm rot="2749916">
            <a:off x="5607249" y="5511435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19</a:t>
            </a:r>
            <a:r>
              <a:rPr lang="en-US" sz="1200" b="1" baseline="300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C</a:t>
            </a:r>
            <a:endParaRPr lang="en-US" sz="1200" b="1" baseline="30000" dirty="0">
              <a:solidFill>
                <a:srgbClr val="FF0000"/>
              </a:solidFill>
              <a:effectLst>
                <a:glow rad="101600">
                  <a:schemeClr val="bg1">
                    <a:alpha val="5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04182" y="486677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50mm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pic>
        <p:nvPicPr>
          <p:cNvPr id="84" name="Picture 83" descr="Screen Shot 2015-03-06 at 4.38.2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985">
            <a:off x="1766814" y="3828864"/>
            <a:ext cx="345723" cy="223703"/>
          </a:xfrm>
          <a:prstGeom prst="rect">
            <a:avLst/>
          </a:prstGeom>
        </p:spPr>
      </p:pic>
      <p:sp>
        <p:nvSpPr>
          <p:cNvPr id="86" name="Title 1"/>
          <p:cNvSpPr txBox="1">
            <a:spLocks/>
          </p:cNvSpPr>
          <p:nvPr/>
        </p:nvSpPr>
        <p:spPr>
          <a:xfrm>
            <a:off x="457200" y="-1094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Summary Schematic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2"/>
          <a:srcRect l="93965" t="27025" r="-341" b="46440"/>
          <a:stretch/>
        </p:blipFill>
        <p:spPr>
          <a:xfrm>
            <a:off x="8127388" y="955801"/>
            <a:ext cx="816783" cy="203761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5"/>
          <a:srcRect l="94941" t="31243" b="42367"/>
          <a:stretch/>
        </p:blipFill>
        <p:spPr>
          <a:xfrm>
            <a:off x="8518838" y="4044156"/>
            <a:ext cx="522340" cy="2486835"/>
          </a:xfrm>
          <a:prstGeom prst="rect">
            <a:avLst/>
          </a:prstGeom>
        </p:spPr>
      </p:pic>
      <p:cxnSp>
        <p:nvCxnSpPr>
          <p:cNvPr id="91" name="Straight Arrow Connector 90"/>
          <p:cNvCxnSpPr/>
          <p:nvPr/>
        </p:nvCxnSpPr>
        <p:spPr>
          <a:xfrm flipH="1" flipV="1">
            <a:off x="6938429" y="5443794"/>
            <a:ext cx="562374" cy="303941"/>
          </a:xfrm>
          <a:prstGeom prst="straightConnector1">
            <a:avLst/>
          </a:prstGeom>
          <a:ln w="50800">
            <a:solidFill>
              <a:srgbClr val="FF66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7261573" y="5010329"/>
            <a:ext cx="114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1000-850</a:t>
            </a:r>
            <a:endParaRPr lang="en-US" sz="1600" b="1" baseline="-25000" dirty="0" smtClean="0">
              <a:ln>
                <a:solidFill>
                  <a:schemeClr val="tx1">
                    <a:alpha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  <a:p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&gt; 20 </a:t>
            </a:r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-1</a:t>
            </a:r>
            <a:endParaRPr lang="en-US" sz="1200" b="1" baseline="30000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H="1">
            <a:off x="6440638" y="5001550"/>
            <a:ext cx="223426" cy="124204"/>
          </a:xfrm>
          <a:prstGeom prst="straightConnector1">
            <a:avLst/>
          </a:prstGeom>
          <a:ln w="25400">
            <a:solidFill>
              <a:srgbClr val="3366FF"/>
            </a:solidFill>
            <a:tailEnd type="triangle"/>
          </a:ln>
          <a:effectLst>
            <a:glow rad="25400">
              <a:schemeClr val="tx1">
                <a:alpha val="7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 rot="19891755">
            <a:off x="5832878" y="4775103"/>
            <a:ext cx="1049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sfc</a:t>
            </a:r>
            <a:r>
              <a:rPr lang="en-US" sz="1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&lt; 5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-1</a:t>
            </a:r>
            <a:endParaRPr lang="en-US" sz="12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3366FF"/>
              </a:solidFill>
              <a:effectLst>
                <a:glow rad="101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3793" y="5589075"/>
            <a:ext cx="5010031" cy="110799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Main:</a:t>
            </a:r>
            <a:r>
              <a:rPr lang="en-US" sz="1100" dirty="0" smtClean="0">
                <a:latin typeface="Arial"/>
                <a:cs typeface="Arial"/>
              </a:rPr>
              <a:t> 500-</a:t>
            </a:r>
            <a:r>
              <a:rPr lang="en-US" sz="1100" dirty="0" smtClean="0">
                <a:latin typeface="Arial"/>
                <a:cs typeface="Arial"/>
              </a:rPr>
              <a:t>hPa geopotential height </a:t>
            </a:r>
            <a:r>
              <a:rPr lang="en-US" sz="1100" dirty="0" smtClean="0">
                <a:latin typeface="Arial"/>
                <a:cs typeface="Arial"/>
              </a:rPr>
              <a:t>(black </a:t>
            </a:r>
            <a:r>
              <a:rPr lang="en-US" sz="1100" dirty="0" smtClean="0">
                <a:latin typeface="Arial"/>
                <a:cs typeface="Arial"/>
              </a:rPr>
              <a:t>contours, every </a:t>
            </a:r>
            <a:r>
              <a:rPr lang="en-US" sz="1100" dirty="0" smtClean="0">
                <a:latin typeface="Arial"/>
                <a:cs typeface="Arial"/>
              </a:rPr>
              <a:t>6 </a:t>
            </a:r>
            <a:r>
              <a:rPr lang="en-US" sz="1100" dirty="0" smtClean="0">
                <a:latin typeface="Arial"/>
                <a:cs typeface="Arial"/>
              </a:rPr>
              <a:t>dam) </a:t>
            </a:r>
            <a:r>
              <a:rPr lang="en-US" sz="1100" dirty="0" smtClean="0">
                <a:latin typeface="Arial"/>
                <a:cs typeface="Arial"/>
              </a:rPr>
              <a:t>precipitable water (shaded, mm)</a:t>
            </a:r>
            <a:r>
              <a:rPr lang="en-US" sz="1100" dirty="0" smtClean="0">
                <a:latin typeface="Arial"/>
                <a:cs typeface="Arial"/>
              </a:rPr>
              <a:t>, </a:t>
            </a:r>
            <a:r>
              <a:rPr lang="en-US" sz="1100" dirty="0" smtClean="0">
                <a:latin typeface="Arial"/>
                <a:cs typeface="Arial"/>
              </a:rPr>
              <a:t>mean sea level pressure (brown contours, every 2 hPa)</a:t>
            </a:r>
          </a:p>
          <a:p>
            <a:r>
              <a:rPr lang="en-US" sz="1100" b="1" dirty="0" smtClean="0">
                <a:latin typeface="Arial"/>
                <a:cs typeface="Arial"/>
              </a:rPr>
              <a:t>Inset: </a:t>
            </a:r>
            <a:r>
              <a:rPr lang="en-US" sz="1100" dirty="0" smtClean="0">
                <a:latin typeface="Arial"/>
                <a:cs typeface="Arial"/>
              </a:rPr>
              <a:t>1km Reflectivity (shaded, </a:t>
            </a:r>
            <a:r>
              <a:rPr lang="en-US" sz="1100" dirty="0" err="1" smtClean="0">
                <a:latin typeface="Arial"/>
                <a:cs typeface="Arial"/>
              </a:rPr>
              <a:t>dBZ</a:t>
            </a:r>
            <a:r>
              <a:rPr lang="en-US" sz="1100" dirty="0" smtClean="0">
                <a:latin typeface="Arial"/>
                <a:cs typeface="Arial"/>
              </a:rPr>
              <a:t>), 900-hPa temperature (colored contours, from 17-19</a:t>
            </a:r>
            <a:r>
              <a:rPr lang="en-US" sz="1100" baseline="30000" dirty="0" smtClean="0">
                <a:latin typeface="Arial"/>
                <a:cs typeface="Arial"/>
              </a:rPr>
              <a:t>o</a:t>
            </a:r>
            <a:r>
              <a:rPr lang="en-US" sz="1100" dirty="0" smtClean="0">
                <a:latin typeface="Arial"/>
                <a:cs typeface="Arial"/>
              </a:rPr>
              <a:t>C), 1000 – 850-hPa layer mean frontogenesis (black contours, starting at 30 K 100 km</a:t>
            </a:r>
            <a:r>
              <a:rPr lang="en-US" sz="1100" baseline="30000" dirty="0" smtClean="0">
                <a:latin typeface="Arial"/>
                <a:cs typeface="Arial"/>
              </a:rPr>
              <a:t>-1</a:t>
            </a:r>
            <a:r>
              <a:rPr lang="en-US" sz="1100" dirty="0" smtClean="0">
                <a:latin typeface="Arial"/>
                <a:cs typeface="Arial"/>
              </a:rPr>
              <a:t> 3h</a:t>
            </a:r>
            <a:r>
              <a:rPr lang="en-US" sz="1100" baseline="30000" dirty="0" smtClean="0">
                <a:latin typeface="Arial"/>
                <a:cs typeface="Arial"/>
              </a:rPr>
              <a:t>-1</a:t>
            </a:r>
            <a:r>
              <a:rPr lang="en-US" sz="1100" dirty="0" smtClean="0">
                <a:latin typeface="Arial"/>
                <a:cs typeface="Arial"/>
              </a:rPr>
              <a:t>), 1000 – 850-hPa integrated vapor transport (vectors, kg s</a:t>
            </a:r>
            <a:r>
              <a:rPr lang="en-US" sz="1100" baseline="30000" dirty="0" smtClean="0">
                <a:latin typeface="Arial"/>
                <a:cs typeface="Arial"/>
              </a:rPr>
              <a:t>-1 </a:t>
            </a:r>
            <a:r>
              <a:rPr lang="en-US" sz="1100" dirty="0" smtClean="0">
                <a:latin typeface="Arial"/>
                <a:cs typeface="Arial"/>
              </a:rPr>
              <a:t>m</a:t>
            </a:r>
            <a:r>
              <a:rPr lang="en-US" sz="1100" baseline="30000" dirty="0" smtClean="0">
                <a:latin typeface="Arial"/>
                <a:cs typeface="Arial"/>
              </a:rPr>
              <a:t>-1</a:t>
            </a:r>
            <a:r>
              <a:rPr lang="en-US" sz="1100" dirty="0" smtClean="0">
                <a:latin typeface="Arial"/>
                <a:cs typeface="Arial"/>
              </a:rPr>
              <a:t>)</a:t>
            </a:r>
            <a:endParaRPr lang="en-US" sz="1100" baseline="30000" dirty="0" smtClean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20185872">
            <a:off x="7469140" y="4643459"/>
            <a:ext cx="711102" cy="369332"/>
          </a:xfrm>
          <a:prstGeom prst="rect">
            <a:avLst/>
          </a:prstGeom>
          <a:noFill/>
          <a:effectLst>
            <a:outerShdw blurRad="50800" dist="12700" dir="2700000" algn="tl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r="2700000" algn="tl" rotWithShape="0">
                    <a:srgbClr val="000000"/>
                  </a:outerShdw>
                </a:effectLst>
              </a:rPr>
              <a:t>C</a:t>
            </a:r>
            <a:r>
              <a:rPr lang="en-US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r="27000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front</a:t>
            </a:r>
            <a:endParaRPr lang="en-US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FF0000"/>
              </a:solidFill>
              <a:effectLst>
                <a:outerShdw blurRad="50800" dir="27000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6744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8901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Extra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6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Winds</a:t>
            </a:r>
            <a:endParaRPr lang="en-US" sz="2400" b="1" dirty="0" smtClean="0"/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10 m wind magnitude (shading, kt), 10 m wind direction (vectors, kt)</a:t>
            </a:r>
            <a:endParaRPr lang="en-US" sz="1300" b="1" dirty="0" smtClean="0">
              <a:solidFill>
                <a:srgbClr val="00009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</a:t>
            </a:r>
            <a:r>
              <a:rPr lang="en-US" b="1" dirty="0" smtClean="0"/>
              <a:t>Member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71579" y="411635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8602" y="3738448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897" y="3215228"/>
            <a:ext cx="1662804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Strong Moisture Flux Convergence</a:t>
            </a:r>
            <a:endParaRPr lang="en-US" sz="1400" dirty="0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>
            <a:off x="1619299" y="3738448"/>
            <a:ext cx="831402" cy="2687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172" r="5703"/>
          <a:stretch/>
        </p:blipFill>
        <p:spPr>
          <a:xfrm>
            <a:off x="24874" y="1748187"/>
            <a:ext cx="4742385" cy="4403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128" t="6001" r="5864"/>
          <a:stretch/>
        </p:blipFill>
        <p:spPr>
          <a:xfrm>
            <a:off x="4765832" y="1739354"/>
            <a:ext cx="4174639" cy="44110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95599" t="20284" r="-979" b="22386"/>
          <a:stretch/>
        </p:blipFill>
        <p:spPr>
          <a:xfrm rot="5400000">
            <a:off x="4497947" y="4178822"/>
            <a:ext cx="449560" cy="44696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95961" t="12343" r="845" b="84146"/>
          <a:stretch/>
        </p:blipFill>
        <p:spPr>
          <a:xfrm>
            <a:off x="6957539" y="6150398"/>
            <a:ext cx="266875" cy="2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6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okx_basereflectivit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24" y="915251"/>
            <a:ext cx="5864352" cy="555955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-1997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Event Recap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2448" y="6501787"/>
            <a:ext cx="3765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Courtesy of Mt. Holly NWS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" y="859231"/>
            <a:ext cx="30495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24 hour NY </a:t>
            </a:r>
            <a:r>
              <a:rPr lang="en-US" sz="2000" b="1" dirty="0" smtClean="0"/>
              <a:t>precipitation record set at </a:t>
            </a:r>
            <a:r>
              <a:rPr lang="en-US" sz="2000" b="1" dirty="0" smtClean="0"/>
              <a:t>Islip, NY:    345 mm (13.57”)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250 mm (~10”)       in 2 h</a:t>
            </a:r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Convective band of high reflectivity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Training over Islip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A6A6A6"/>
                </a:solidFill>
              </a:rPr>
              <a:t>Part of larger synoptic scale trough</a:t>
            </a:r>
          </a:p>
        </p:txBody>
      </p:sp>
    </p:spTree>
    <p:extLst>
      <p:ext uri="{BB962C8B-B14F-4D97-AF65-F5344CB8AC3E}">
        <p14:creationId xmlns:p14="http://schemas.microsoft.com/office/powerpoint/2010/main" val="123974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930" t="5969" r="5635"/>
          <a:stretch/>
        </p:blipFill>
        <p:spPr>
          <a:xfrm>
            <a:off x="4761983" y="1744762"/>
            <a:ext cx="4206708" cy="4412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930" r="6013"/>
          <a:stretch/>
        </p:blipFill>
        <p:spPr>
          <a:xfrm>
            <a:off x="10451" y="1744762"/>
            <a:ext cx="4738703" cy="441440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1965" y="1602230"/>
            <a:ext cx="35968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10h Forecast 1000 UTC 13 Aug 2014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400" b="1" dirty="0">
                <a:solidFill>
                  <a:srgbClr val="000090"/>
                </a:solidFill>
              </a:rPr>
              <a:t>Lowest Layer Reflectivity (shading, </a:t>
            </a:r>
            <a:r>
              <a:rPr lang="en-US" sz="1400" b="1" dirty="0" err="1">
                <a:solidFill>
                  <a:srgbClr val="000090"/>
                </a:solidFill>
              </a:rPr>
              <a:t>dBZ</a:t>
            </a:r>
            <a:r>
              <a:rPr lang="en-US" sz="1400" b="1" dirty="0">
                <a:solidFill>
                  <a:srgbClr val="000090"/>
                </a:solidFill>
              </a:rPr>
              <a:t>)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94138" t="20216" r="164" b="23586"/>
          <a:stretch/>
        </p:blipFill>
        <p:spPr>
          <a:xfrm rot="5400000">
            <a:off x="4381287" y="4017138"/>
            <a:ext cx="508843" cy="4835088"/>
          </a:xfrm>
          <a:prstGeom prst="rect">
            <a:avLst/>
          </a:prstGeom>
          <a:ln w="12700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511936" y="2890825"/>
            <a:ext cx="1093065" cy="2099144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47972" y="4805303"/>
            <a:ext cx="31405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B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354907" y="2706159"/>
            <a:ext cx="32573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A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706107" y="2885751"/>
            <a:ext cx="1093065" cy="2099144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642143" y="4800229"/>
            <a:ext cx="31405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B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49078" y="2701085"/>
            <a:ext cx="32573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7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510" t="4134" r="17983"/>
          <a:stretch/>
        </p:blipFill>
        <p:spPr>
          <a:xfrm>
            <a:off x="4622623" y="1744762"/>
            <a:ext cx="4162094" cy="4464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83" t="4134" r="18923"/>
          <a:stretch/>
        </p:blipFill>
        <p:spPr>
          <a:xfrm>
            <a:off x="90717" y="1744762"/>
            <a:ext cx="4531906" cy="446407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1965" y="1602230"/>
            <a:ext cx="35968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10h Forecast 1000 UTC 13 Aug 2014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Cross Section Analysis</a:t>
            </a:r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Reflectivity </a:t>
            </a:r>
            <a:r>
              <a:rPr lang="en-US" sz="1400" b="1" dirty="0">
                <a:solidFill>
                  <a:srgbClr val="000090"/>
                </a:solidFill>
              </a:rPr>
              <a:t>(shading, </a:t>
            </a:r>
            <a:r>
              <a:rPr lang="en-US" sz="1400" b="1" dirty="0" err="1">
                <a:solidFill>
                  <a:srgbClr val="000090"/>
                </a:solidFill>
              </a:rPr>
              <a:t>dBZ</a:t>
            </a:r>
            <a:r>
              <a:rPr lang="en-US" sz="1400" b="1" dirty="0" smtClean="0">
                <a:solidFill>
                  <a:srgbClr val="000090"/>
                </a:solidFill>
              </a:rPr>
              <a:t>), Vertical Motion (blue contours upward, red contours downward, m s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-1</a:t>
            </a:r>
            <a:r>
              <a:rPr lang="en-US" sz="1400" b="1" dirty="0" smtClean="0">
                <a:solidFill>
                  <a:srgbClr val="000090"/>
                </a:solidFill>
              </a:rPr>
              <a:t>),       0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1400" b="1" dirty="0" smtClean="0">
                <a:solidFill>
                  <a:srgbClr val="000090"/>
                </a:solidFill>
              </a:rPr>
              <a:t>C Isotherm (gray contour)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94138" t="20216" r="164" b="23586"/>
          <a:stretch/>
        </p:blipFill>
        <p:spPr>
          <a:xfrm rot="5400000">
            <a:off x="4381287" y="4017138"/>
            <a:ext cx="508843" cy="4835088"/>
          </a:xfrm>
          <a:prstGeom prst="rect">
            <a:avLst/>
          </a:prstGeom>
          <a:ln w="12700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84720" t="16668" r="-344" b="58914"/>
          <a:stretch/>
        </p:blipFill>
        <p:spPr>
          <a:xfrm>
            <a:off x="618489" y="2076456"/>
            <a:ext cx="949307" cy="11370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84762" t="16484" r="-534" b="58608"/>
          <a:stretch/>
        </p:blipFill>
        <p:spPr>
          <a:xfrm>
            <a:off x="4733993" y="2065375"/>
            <a:ext cx="958196" cy="11598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8471" y="5061689"/>
            <a:ext cx="532293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Strongest ascent and reflectivity occurs below 0</a:t>
            </a:r>
            <a:r>
              <a:rPr lang="en-US" baseline="30000" dirty="0" smtClean="0"/>
              <a:t>o</a:t>
            </a:r>
            <a:r>
              <a:rPr lang="en-US" dirty="0" smtClean="0"/>
              <a:t>C isotherm (warm precipitation processes dominate)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82" t="5051" r="19077"/>
          <a:stretch/>
        </p:blipFill>
        <p:spPr>
          <a:xfrm>
            <a:off x="4623933" y="1787463"/>
            <a:ext cx="4091207" cy="4421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4744" r="19004"/>
          <a:stretch/>
        </p:blipFill>
        <p:spPr>
          <a:xfrm>
            <a:off x="52616" y="1773167"/>
            <a:ext cx="4560822" cy="443567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1965" y="1602230"/>
            <a:ext cx="35968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10h Forecast 1000 UTC 13 Aug 2014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83356" t="64784" r="13036" b="19897"/>
          <a:stretch/>
        </p:blipFill>
        <p:spPr>
          <a:xfrm rot="5400000">
            <a:off x="4504113" y="5860198"/>
            <a:ext cx="426889" cy="1389074"/>
          </a:xfrm>
          <a:prstGeom prst="rect">
            <a:avLst/>
          </a:prstGeom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Cross Section Analysis</a:t>
            </a:r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Vertical Motion (upward shaded, m s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-1</a:t>
            </a:r>
            <a:r>
              <a:rPr lang="en-US" sz="1400" b="1" dirty="0" smtClean="0">
                <a:solidFill>
                  <a:srgbClr val="000090"/>
                </a:solidFill>
              </a:rPr>
              <a:t>), </a:t>
            </a:r>
            <a:r>
              <a:rPr lang="en-US" sz="1400" b="1" dirty="0" err="1" smtClean="0">
                <a:solidFill>
                  <a:srgbClr val="000090"/>
                </a:solidFill>
              </a:rPr>
              <a:t>Isentropes</a:t>
            </a:r>
            <a:r>
              <a:rPr lang="en-US" sz="1400" b="1" dirty="0" smtClean="0">
                <a:solidFill>
                  <a:srgbClr val="000090"/>
                </a:solidFill>
              </a:rPr>
              <a:t> (blue contours, every 1K), zonal wind + vertical wind (scaled vectors to illustrate ascent)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84808" t="30677" r="-626" b="44288"/>
          <a:stretch/>
        </p:blipFill>
        <p:spPr>
          <a:xfrm>
            <a:off x="629096" y="2076456"/>
            <a:ext cx="961012" cy="11657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/>
          <a:srcRect l="84766" t="31105" r="1" b="44585"/>
          <a:stretch/>
        </p:blipFill>
        <p:spPr>
          <a:xfrm>
            <a:off x="4733558" y="2076456"/>
            <a:ext cx="925444" cy="11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2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332" y="871855"/>
            <a:ext cx="5776595" cy="59861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20347" y="5953617"/>
            <a:ext cx="1315398" cy="351547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420347" y="3084541"/>
            <a:ext cx="317509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735745" y="3084541"/>
            <a:ext cx="1951055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35745" y="5238807"/>
            <a:ext cx="1984184" cy="106635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815" t="63166" r="57299" b="8227"/>
          <a:stretch/>
        </p:blipFill>
        <p:spPr>
          <a:xfrm>
            <a:off x="5737856" y="3061860"/>
            <a:ext cx="2982073" cy="21769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8" name="Straight Connector 17"/>
          <p:cNvCxnSpPr/>
          <p:nvPr/>
        </p:nvCxnSpPr>
        <p:spPr>
          <a:xfrm flipV="1">
            <a:off x="5420347" y="5240216"/>
            <a:ext cx="317509" cy="10649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16449" y="1143000"/>
            <a:ext cx="207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2508 grid points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0" y="1133861"/>
            <a:ext cx="3234550" cy="53073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Comparison by Physics</a:t>
            </a:r>
          </a:p>
          <a:p>
            <a:pPr lvl="1"/>
            <a:r>
              <a:rPr lang="en-US" sz="1600" b="1" dirty="0">
                <a:solidFill>
                  <a:srgbClr val="000090"/>
                </a:solidFill>
              </a:rPr>
              <a:t>Microphysics</a:t>
            </a:r>
          </a:p>
          <a:p>
            <a:pPr lvl="2"/>
            <a:r>
              <a:rPr lang="en-US" sz="1200" b="1" dirty="0">
                <a:solidFill>
                  <a:srgbClr val="000090"/>
                </a:solidFill>
              </a:rPr>
              <a:t>WSM-6 and Goddard closest to verification</a:t>
            </a:r>
            <a:endParaRPr lang="en-US" sz="1600" b="1" dirty="0">
              <a:solidFill>
                <a:srgbClr val="000090"/>
              </a:solidFill>
            </a:endParaRPr>
          </a:p>
          <a:p>
            <a:pPr lvl="1"/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Planetary Boundary Layer</a:t>
            </a:r>
          </a:p>
          <a:p>
            <a:pPr lvl="2"/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YSU closest to verification</a:t>
            </a:r>
            <a:endParaRPr lang="en-US" sz="16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1200" b="1" dirty="0" smtClean="0">
              <a:solidFill>
                <a:srgbClr val="D9D9D9"/>
              </a:solidFill>
            </a:endParaRPr>
          </a:p>
          <a:p>
            <a:pPr marL="914400" lvl="2" indent="0">
              <a:buNone/>
            </a:pPr>
            <a:r>
              <a:rPr lang="en-US" sz="1200" b="1" dirty="0" smtClean="0">
                <a:solidFill>
                  <a:srgbClr val="000090"/>
                </a:solidFill>
              </a:rPr>
              <a:t> </a:t>
            </a:r>
            <a:endParaRPr lang="en-US" sz="12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8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550" y="871855"/>
            <a:ext cx="5776595" cy="5986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20347" y="5953617"/>
            <a:ext cx="1315398" cy="351547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420347" y="3084541"/>
            <a:ext cx="317509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735745" y="3084541"/>
            <a:ext cx="1951055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20347" y="5240216"/>
            <a:ext cx="317509" cy="10649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61" t="63450" r="57696" b="8223"/>
          <a:stretch/>
        </p:blipFill>
        <p:spPr>
          <a:xfrm>
            <a:off x="5737856" y="3084542"/>
            <a:ext cx="2948944" cy="21556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 flipV="1">
            <a:off x="6735745" y="5238807"/>
            <a:ext cx="1984184" cy="106635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16449" y="1143000"/>
            <a:ext cx="207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2508 grid points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0" y="1133861"/>
            <a:ext cx="3234550" cy="53073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Comparison by Physics</a:t>
            </a:r>
          </a:p>
          <a:p>
            <a:pPr lvl="1"/>
            <a:r>
              <a:rPr lang="en-US" sz="1600" b="1" dirty="0">
                <a:solidFill>
                  <a:srgbClr val="000090"/>
                </a:solidFill>
              </a:rPr>
              <a:t>Microphysics</a:t>
            </a:r>
          </a:p>
          <a:p>
            <a:pPr lvl="2"/>
            <a:r>
              <a:rPr lang="en-US" sz="1200" b="1" dirty="0">
                <a:solidFill>
                  <a:srgbClr val="000090"/>
                </a:solidFill>
              </a:rPr>
              <a:t>WSM-6 and Goddard closest to verification</a:t>
            </a:r>
            <a:endParaRPr lang="en-US" sz="1600" b="1" dirty="0">
              <a:solidFill>
                <a:srgbClr val="000090"/>
              </a:solidFill>
            </a:endParaRPr>
          </a:p>
          <a:p>
            <a:pPr lvl="1"/>
            <a:r>
              <a:rPr lang="en-US" sz="1600" b="1" dirty="0">
                <a:solidFill>
                  <a:srgbClr val="000090"/>
                </a:solidFill>
              </a:rPr>
              <a:t>Planetary Boundary Layer</a:t>
            </a:r>
          </a:p>
          <a:p>
            <a:pPr lvl="2"/>
            <a:r>
              <a:rPr lang="en-US" sz="1200" b="1" dirty="0">
                <a:solidFill>
                  <a:srgbClr val="000090"/>
                </a:solidFill>
              </a:rPr>
              <a:t>YSU closest to </a:t>
            </a:r>
            <a:r>
              <a:rPr lang="en-US" sz="1200" b="1" dirty="0" smtClean="0">
                <a:solidFill>
                  <a:srgbClr val="000090"/>
                </a:solidFill>
              </a:rPr>
              <a:t>verification </a:t>
            </a:r>
            <a:endParaRPr lang="en-US" sz="12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6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505" t="5953" r="7337"/>
          <a:stretch/>
        </p:blipFill>
        <p:spPr>
          <a:xfrm>
            <a:off x="4739054" y="1756206"/>
            <a:ext cx="4199712" cy="4413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194" r="7627"/>
          <a:stretch/>
        </p:blipFill>
        <p:spPr>
          <a:xfrm>
            <a:off x="4351" y="1756206"/>
            <a:ext cx="4721872" cy="440199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1965" y="1602230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8 h Forecast 0800 UTC 13 Aug 2014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925-hPa Perturbation Temperature (color shading, K), 925-hPa Temperature (black dotted contours, K) 925 – 700-hPa Vertical Wind Shear (barbs, </a:t>
            </a:r>
            <a:r>
              <a:rPr lang="en-US" sz="1400" b="1" dirty="0" err="1" smtClean="0">
                <a:solidFill>
                  <a:srgbClr val="000090"/>
                </a:solidFill>
              </a:rPr>
              <a:t>kt</a:t>
            </a:r>
            <a:r>
              <a:rPr lang="en-US" sz="1400" b="1" dirty="0" smtClean="0">
                <a:solidFill>
                  <a:srgbClr val="000090"/>
                </a:solidFill>
              </a:rPr>
              <a:t>) </a:t>
            </a:r>
            <a:endParaRPr lang="en-US" sz="1400" b="1" baseline="30000" dirty="0" smtClean="0">
              <a:solidFill>
                <a:srgbClr val="00009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92327" t="15485" r="1741" b="30206"/>
          <a:stretch/>
        </p:blipFill>
        <p:spPr>
          <a:xfrm rot="5400000">
            <a:off x="4482473" y="4439219"/>
            <a:ext cx="487498" cy="409732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20319583">
            <a:off x="1743709" y="4005125"/>
            <a:ext cx="1305492" cy="523952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>
            <a:glow rad="381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319583">
            <a:off x="5914579" y="4005124"/>
            <a:ext cx="1305492" cy="523952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>
            <a:glow rad="381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0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57200" y="-1997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Event Recap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859231"/>
            <a:ext cx="30495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24 hour NY </a:t>
            </a:r>
            <a:r>
              <a:rPr lang="en-US" sz="2000" b="1" dirty="0" smtClean="0"/>
              <a:t>precipitation record set at </a:t>
            </a:r>
            <a:r>
              <a:rPr lang="en-US" sz="2000" b="1" dirty="0" smtClean="0"/>
              <a:t>Islip, NY:    345 mm (13.57”)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250 mm (~10”)       in 2 h</a:t>
            </a:r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Convective band of high reflectivity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Training over Islip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Part of larger synoptic scale trough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1474" y="828345"/>
            <a:ext cx="609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1200 </a:t>
            </a:r>
            <a:r>
              <a:rPr lang="en-US" sz="1400" dirty="0" smtClean="0"/>
              <a:t>UTC </a:t>
            </a:r>
            <a:r>
              <a:rPr lang="en-US" sz="1400" dirty="0" smtClean="0"/>
              <a:t>13 </a:t>
            </a:r>
            <a:r>
              <a:rPr lang="en-US" sz="1400" dirty="0" smtClean="0"/>
              <a:t>Aug 2014 </a:t>
            </a:r>
            <a:r>
              <a:rPr lang="en-US" sz="1400" dirty="0" smtClean="0"/>
              <a:t>Precipitable water (shading, mm), 500</a:t>
            </a:r>
            <a:r>
              <a:rPr lang="en-US" sz="1400" dirty="0" smtClean="0"/>
              <a:t>-hPa </a:t>
            </a:r>
            <a:r>
              <a:rPr lang="en-US" sz="1400" dirty="0"/>
              <a:t>g</a:t>
            </a:r>
            <a:r>
              <a:rPr lang="en-US" sz="1400" dirty="0" smtClean="0"/>
              <a:t>eopotential height (black contours, dam), mean sea level pressure (brown contours, hPa) 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8916"/>
          <a:stretch/>
        </p:blipFill>
        <p:spPr>
          <a:xfrm>
            <a:off x="3049534" y="1363894"/>
            <a:ext cx="6005933" cy="395224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5067499" y="1676742"/>
            <a:ext cx="591825" cy="210825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21438" y="146128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21023" y="289208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0954531">
            <a:off x="4853670" y="2558144"/>
            <a:ext cx="1393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500-hPa Trough Axis</a:t>
            </a:r>
            <a:endParaRPr lang="en-US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94584" t="27187" r="2634" b="45821"/>
          <a:stretch/>
        </p:blipFill>
        <p:spPr>
          <a:xfrm rot="5400000">
            <a:off x="6061954" y="4464981"/>
            <a:ext cx="413046" cy="24019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97452" t="42097" r="-103" b="54525"/>
          <a:stretch/>
        </p:blipFill>
        <p:spPr>
          <a:xfrm>
            <a:off x="6035675" y="5922397"/>
            <a:ext cx="393627" cy="3006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97421" y="4738918"/>
            <a:ext cx="96693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GFS Analysis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802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953" r="6363"/>
          <a:stretch/>
        </p:blipFill>
        <p:spPr>
          <a:xfrm>
            <a:off x="2990920" y="943275"/>
            <a:ext cx="5662446" cy="547248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-1997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</a:t>
            </a:r>
            <a:r>
              <a:rPr lang="en-US" b="1" dirty="0" smtClean="0">
                <a:solidFill>
                  <a:srgbClr val="FF0000"/>
                </a:solidFill>
              </a:rPr>
              <a:t>Predictability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94188" t="19905" r="-461" b="22499"/>
          <a:stretch/>
        </p:blipFill>
        <p:spPr>
          <a:xfrm>
            <a:off x="8686159" y="2086601"/>
            <a:ext cx="367121" cy="32433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94188" t="12365" r="-461" b="82802"/>
          <a:stretch/>
        </p:blipFill>
        <p:spPr>
          <a:xfrm>
            <a:off x="8652139" y="1871136"/>
            <a:ext cx="367121" cy="2721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47250" y="635498"/>
            <a:ext cx="5500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NDFD Forecast Precipitation Total (0000 UTC – 1800 UTC 13 Aug 2014) 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48523"/>
            <a:ext cx="3073042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Large region of &gt; 50 mm (2”) of precipitation forecasted across New England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Over forecast of rainfall in Hudson River valley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Under forecast of rainfall in NJ and Long Island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Focus of talk on predictability and meteorology behind Long Island rainfall.</a:t>
            </a:r>
            <a:endParaRPr lang="en-US" sz="20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742950" lvl="1" indent="-285750">
              <a:buFont typeface="Arial"/>
              <a:buChar char="•"/>
            </a:pPr>
            <a:endParaRPr lang="en-US" sz="16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304839" y="2563810"/>
            <a:ext cx="872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2 – 3”</a:t>
            </a:r>
            <a:endParaRPr lang="en-US" sz="2000" b="1" dirty="0">
              <a:solidFill>
                <a:srgbClr val="FFFFFF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2598" y="4485285"/>
            <a:ext cx="872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 – 2”</a:t>
            </a:r>
            <a:endParaRPr lang="en-US" sz="20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250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-1997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</a:t>
            </a:r>
            <a:r>
              <a:rPr lang="en-US" b="1" dirty="0" smtClean="0">
                <a:solidFill>
                  <a:srgbClr val="FF0000"/>
                </a:solidFill>
              </a:rPr>
              <a:t>Predictability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788" r="6363"/>
          <a:stretch/>
        </p:blipFill>
        <p:spPr>
          <a:xfrm>
            <a:off x="2990911" y="931935"/>
            <a:ext cx="5662446" cy="54820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3313" y="635498"/>
            <a:ext cx="509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Stage IV Precipitation Total (0000 UTC – 1800 UTC 13 Aug 2014) 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4188" t="19905" r="-461" b="22499"/>
          <a:stretch/>
        </p:blipFill>
        <p:spPr>
          <a:xfrm>
            <a:off x="8686159" y="2086601"/>
            <a:ext cx="367121" cy="3243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4188" t="12365" r="-461" b="82802"/>
          <a:stretch/>
        </p:blipFill>
        <p:spPr>
          <a:xfrm>
            <a:off x="8652139" y="1871136"/>
            <a:ext cx="367121" cy="2721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148523"/>
            <a:ext cx="3073042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Large region of &gt; 50 mm (2”) of precipitation forecasted across New England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Over forecast</a:t>
            </a:r>
            <a:r>
              <a:rPr lang="en-US" b="1" dirty="0" smtClean="0">
                <a:solidFill>
                  <a:srgbClr val="000090"/>
                </a:solidFill>
              </a:rPr>
              <a:t> of rainfall in Hudson River valley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Under forecast</a:t>
            </a:r>
            <a:r>
              <a:rPr lang="en-US" b="1" dirty="0" smtClean="0">
                <a:solidFill>
                  <a:srgbClr val="000090"/>
                </a:solidFill>
              </a:rPr>
              <a:t> of rainfall in NJ and Long Island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Focus of talk on predictability and meteorology behind Long Island rainfall.</a:t>
            </a:r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742950" lvl="1" indent="-285750">
              <a:buFont typeface="Arial"/>
              <a:buChar char="•"/>
            </a:pP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319202" y="2143301"/>
            <a:ext cx="872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&lt; 1”</a:t>
            </a:r>
            <a:endParaRPr lang="en-US" sz="20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064594" y="4059800"/>
            <a:ext cx="317510" cy="544331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381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32633" y="4604131"/>
            <a:ext cx="872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&gt; 10”</a:t>
            </a:r>
            <a:endParaRPr lang="en-US" sz="20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07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Predictability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1" y="1092069"/>
            <a:ext cx="6601415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ECMWF ensemble evolution of forecast precipitation accuracy </a:t>
            </a:r>
            <a:endParaRPr lang="en-US" sz="2000" b="1" dirty="0" smtClean="0"/>
          </a:p>
          <a:p>
            <a:pPr lvl="1"/>
            <a:r>
              <a:rPr lang="en-US" sz="1600" b="1" dirty="0" smtClean="0">
                <a:solidFill>
                  <a:srgbClr val="000090"/>
                </a:solidFill>
              </a:rPr>
              <a:t>Northeast</a:t>
            </a:r>
            <a:r>
              <a:rPr lang="en-US" sz="1600" b="1" dirty="0" smtClean="0">
                <a:solidFill>
                  <a:srgbClr val="000090"/>
                </a:solidFill>
              </a:rPr>
              <a:t> US Domain (35-55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1600" b="1" dirty="0" smtClean="0">
                <a:solidFill>
                  <a:srgbClr val="000090"/>
                </a:solidFill>
              </a:rPr>
              <a:t>N / 60-80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1600" b="1" dirty="0" smtClean="0">
                <a:solidFill>
                  <a:srgbClr val="000090"/>
                </a:solidFill>
              </a:rPr>
              <a:t>W)</a:t>
            </a:r>
          </a:p>
          <a:p>
            <a:pPr lvl="1"/>
            <a:r>
              <a:rPr lang="en-US" sz="1600" b="1" dirty="0" smtClean="0">
                <a:solidFill>
                  <a:srgbClr val="000090"/>
                </a:solidFill>
              </a:rPr>
              <a:t>36-h precipitation accumulation forecast valid 1200 UTC 14 Aug</a:t>
            </a:r>
          </a:p>
          <a:p>
            <a:pPr lvl="1"/>
            <a:r>
              <a:rPr lang="en-US" sz="1600" b="1" dirty="0" smtClean="0">
                <a:solidFill>
                  <a:srgbClr val="000090"/>
                </a:solidFill>
              </a:rPr>
              <a:t>Threat score (TS) given for &gt; 25 mm (1”) amounts (green solid line) and spread (mm)</a:t>
            </a:r>
          </a:p>
        </p:txBody>
      </p:sp>
      <p:pic>
        <p:nvPicPr>
          <p:cNvPr id="6" name="Picture 5" descr="Screen Shot 2015-03-05 at 5.30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733"/>
            <a:ext cx="9144000" cy="364863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853914" y="4582552"/>
            <a:ext cx="7313011" cy="10948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9004" y="4363659"/>
            <a:ext cx="191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0.31 WPC average</a:t>
            </a:r>
            <a:endParaRPr lang="en-US" b="1" dirty="0">
              <a:solidFill>
                <a:srgbClr val="008000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0" name="Picture 9" descr="Screen Shot 2015-03-06 at 5.39.2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2464" r="30008" b="45418"/>
          <a:stretch/>
        </p:blipFill>
        <p:spPr>
          <a:xfrm>
            <a:off x="6601414" y="827731"/>
            <a:ext cx="2313552" cy="11079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5548357" y="3661710"/>
            <a:ext cx="863077" cy="320553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95480" y="2950277"/>
            <a:ext cx="2641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Higher than normal predictability of &gt; 1” rainfall region</a:t>
            </a:r>
            <a:endParaRPr lang="en-US" b="1" dirty="0">
              <a:solidFill>
                <a:srgbClr val="008000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3941" y="2194829"/>
            <a:ext cx="165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TS = a / (</a:t>
            </a:r>
            <a:r>
              <a:rPr lang="en-US" b="1" dirty="0" err="1" smtClean="0"/>
              <a:t>a+</a:t>
            </a:r>
            <a:r>
              <a:rPr lang="en-US" b="1" dirty="0" err="1"/>
              <a:t>b</a:t>
            </a:r>
            <a:r>
              <a:rPr lang="en-US" b="1" dirty="0" err="1" smtClean="0"/>
              <a:t>+c</a:t>
            </a:r>
            <a:r>
              <a:rPr lang="en-US" b="1" dirty="0" smtClean="0"/>
              <a:t>)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184631" y="5086686"/>
            <a:ext cx="727451" cy="316102"/>
          </a:xfrm>
          <a:prstGeom prst="straightConnector1">
            <a:avLst/>
          </a:prstGeom>
          <a:ln w="5080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91725" y="5208484"/>
            <a:ext cx="167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Decreasing Spread</a:t>
            </a:r>
            <a:endParaRPr lang="en-US" b="1" dirty="0">
              <a:solidFill>
                <a:srgbClr val="800000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9" name="Picture 18" descr="Screen Shot 2015-03-06 at 5.39.2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7" t="5086" r="19767" b="86741"/>
          <a:stretch/>
        </p:blipFill>
        <p:spPr>
          <a:xfrm>
            <a:off x="7648289" y="885903"/>
            <a:ext cx="1254099" cy="17373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116568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720850"/>
            <a:ext cx="4292564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Precipitation Probabilities</a:t>
            </a:r>
            <a:endParaRPr lang="en-US" sz="1600" b="1" dirty="0">
              <a:solidFill>
                <a:srgbClr val="000090"/>
              </a:solidFill>
            </a:endParaRPr>
          </a:p>
        </p:txBody>
      </p:sp>
      <p:pic>
        <p:nvPicPr>
          <p:cNvPr id="2" name="Picture 1" descr="Screen Shot 2015-03-04 at 11.48.4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" r="7134" b="11199"/>
          <a:stretch/>
        </p:blipFill>
        <p:spPr>
          <a:xfrm>
            <a:off x="2824746" y="1554479"/>
            <a:ext cx="6319254" cy="4543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410" y="1363373"/>
            <a:ext cx="30226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ECMWF Forecast accurately depicted region of moderate precipitation (&gt; 25 mm)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ECMWF Forecast did not accurately forecast of extreme precipitation amounts (&gt; 100 mm)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Picture 11" descr="Screen Shot 2015-03-04 at 11.48.4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2" r="4" b="99"/>
          <a:stretch/>
        </p:blipFill>
        <p:spPr>
          <a:xfrm>
            <a:off x="3315619" y="6245281"/>
            <a:ext cx="5786401" cy="5210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01044" y="1104906"/>
            <a:ext cx="526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ECMWF Ensemble probability of &gt; 25 mm of precipitation (shaded, %)</a:t>
            </a:r>
          </a:p>
          <a:p>
            <a:r>
              <a:rPr lang="en-US" sz="1400" dirty="0" smtClean="0"/>
              <a:t>Verifying &gt; 25 mm precipitation (black contour, 25 mm)</a:t>
            </a:r>
            <a:endParaRPr lang="en-US" sz="1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Predictability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6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720850"/>
            <a:ext cx="4292564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Precipitation Probabilities</a:t>
            </a:r>
            <a:endParaRPr lang="en-US" sz="1600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Screen Shot 2015-03-04 at 11.54.2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7086" r="11336" b="12301"/>
          <a:stretch/>
        </p:blipFill>
        <p:spPr>
          <a:xfrm>
            <a:off x="3075110" y="1534160"/>
            <a:ext cx="6047222" cy="457014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971806" y="4376944"/>
            <a:ext cx="482782" cy="61928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54588" y="4811558"/>
            <a:ext cx="223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Failure to forecast extreme precipitation over Long Island </a:t>
            </a:r>
            <a:endParaRPr lang="en-US" sz="1200" dirty="0"/>
          </a:p>
        </p:txBody>
      </p:sp>
      <p:pic>
        <p:nvPicPr>
          <p:cNvPr id="11" name="Picture 10" descr="Screen Shot 2015-03-04 at 11.48.4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2" r="4" b="99"/>
          <a:stretch/>
        </p:blipFill>
        <p:spPr>
          <a:xfrm>
            <a:off x="3315619" y="6245281"/>
            <a:ext cx="5786401" cy="5210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582" y="4168404"/>
            <a:ext cx="2987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ECMWF ensemble does not have sufficient horizontal resolution to resolve this mesoscale event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601044" y="1104906"/>
            <a:ext cx="552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ECMWF Ensemble probability of &gt; 100 mm of precipitation (shaded, %)</a:t>
            </a:r>
          </a:p>
          <a:p>
            <a:r>
              <a:rPr lang="en-US" sz="1400" dirty="0" smtClean="0"/>
              <a:t>Verifying &gt; 100 mm precipitation (black contour, 100 mm)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99410" y="1363373"/>
            <a:ext cx="30226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ECMWF Forecast accurately depicted region of moderate precipitation (&gt; 25 mm)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ECMWF Forecast did not accurately forecast of extreme precipitation amounts (&gt; 100 mm)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Predictability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3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8059</TotalTime>
  <Words>2071</Words>
  <Application>Microsoft Macintosh PowerPoint</Application>
  <PresentationFormat>On-screen Show (4:3)</PresentationFormat>
  <Paragraphs>343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A Multi-Scale Investigation of the Historic Long Island Flash Flood on 13 August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Multi-Scale Investigation of the Historic Long Island Flash Flood on 13 August 2014</dc:title>
  <dc:creator>Philippe Papin</dc:creator>
  <cp:lastModifiedBy>Philippe Papin</cp:lastModifiedBy>
  <cp:revision>109</cp:revision>
  <dcterms:created xsi:type="dcterms:W3CDTF">2015-03-04T03:06:27Z</dcterms:created>
  <dcterms:modified xsi:type="dcterms:W3CDTF">2015-03-09T17:25:51Z</dcterms:modified>
</cp:coreProperties>
</file>