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59" r:id="rId3"/>
    <p:sldId id="357" r:id="rId4"/>
    <p:sldId id="295" r:id="rId5"/>
    <p:sldId id="340" r:id="rId6"/>
    <p:sldId id="341" r:id="rId7"/>
    <p:sldId id="338" r:id="rId8"/>
    <p:sldId id="363" r:id="rId9"/>
    <p:sldId id="276" r:id="rId10"/>
    <p:sldId id="296" r:id="rId11"/>
    <p:sldId id="286" r:id="rId12"/>
    <p:sldId id="297" r:id="rId13"/>
    <p:sldId id="298" r:id="rId14"/>
    <p:sldId id="299" r:id="rId15"/>
    <p:sldId id="361" r:id="rId16"/>
    <p:sldId id="362" r:id="rId17"/>
    <p:sldId id="294" r:id="rId18"/>
    <p:sldId id="261" r:id="rId19"/>
    <p:sldId id="262" r:id="rId20"/>
    <p:sldId id="275" r:id="rId21"/>
    <p:sldId id="267" r:id="rId22"/>
    <p:sldId id="310" r:id="rId23"/>
    <p:sldId id="309" r:id="rId24"/>
    <p:sldId id="311" r:id="rId25"/>
    <p:sldId id="312" r:id="rId26"/>
    <p:sldId id="313" r:id="rId27"/>
    <p:sldId id="314" r:id="rId28"/>
    <p:sldId id="304" r:id="rId29"/>
    <p:sldId id="335" r:id="rId30"/>
    <p:sldId id="343" r:id="rId31"/>
    <p:sldId id="344" r:id="rId32"/>
    <p:sldId id="350" r:id="rId33"/>
    <p:sldId id="346" r:id="rId34"/>
    <p:sldId id="345" r:id="rId35"/>
    <p:sldId id="348" r:id="rId36"/>
    <p:sldId id="349" r:id="rId37"/>
    <p:sldId id="354" r:id="rId38"/>
    <p:sldId id="366" r:id="rId39"/>
    <p:sldId id="351" r:id="rId40"/>
    <p:sldId id="367" r:id="rId41"/>
    <p:sldId id="365" r:id="rId42"/>
    <p:sldId id="352" r:id="rId43"/>
    <p:sldId id="353" r:id="rId44"/>
    <p:sldId id="306" r:id="rId45"/>
    <p:sldId id="358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CBF0"/>
    <a:srgbClr val="00FF00"/>
    <a:srgbClr val="B92B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76" autoAdjust="0"/>
    <p:restoredTop sz="94660"/>
  </p:normalViewPr>
  <p:slideViewPr>
    <p:cSldViewPr snapToGrid="0" snapToObjects="1">
      <p:cViewPr>
        <p:scale>
          <a:sx n="108" d="100"/>
          <a:sy n="108" d="100"/>
        </p:scale>
        <p:origin x="-1024" y="-4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DFF0B-E466-C847-B50E-10DEE20FF67A}" type="datetimeFigureOut">
              <a:rPr lang="en-US" smtClean="0"/>
              <a:t>9/11/14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00D6B-4FDD-0044-A721-8AE3C611F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55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DFF0B-E466-C847-B50E-10DEE20FF67A}" type="datetimeFigureOut">
              <a:rPr lang="en-US" smtClean="0"/>
              <a:t>9/11/14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00D6B-4FDD-0044-A721-8AE3C611F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21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DFF0B-E466-C847-B50E-10DEE20FF67A}" type="datetimeFigureOut">
              <a:rPr lang="en-US" smtClean="0"/>
              <a:t>9/11/14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00D6B-4FDD-0044-A721-8AE3C611F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03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DFF0B-E466-C847-B50E-10DEE20FF67A}" type="datetimeFigureOut">
              <a:rPr lang="en-US" smtClean="0"/>
              <a:t>9/11/14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00D6B-4FDD-0044-A721-8AE3C611F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88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DFF0B-E466-C847-B50E-10DEE20FF67A}" type="datetimeFigureOut">
              <a:rPr lang="en-US" smtClean="0"/>
              <a:t>9/11/14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00D6B-4FDD-0044-A721-8AE3C611F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41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DFF0B-E466-C847-B50E-10DEE20FF67A}" type="datetimeFigureOut">
              <a:rPr lang="en-US" smtClean="0"/>
              <a:t>9/11/14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00D6B-4FDD-0044-A721-8AE3C611F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551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DFF0B-E466-C847-B50E-10DEE20FF67A}" type="datetimeFigureOut">
              <a:rPr lang="en-US" smtClean="0"/>
              <a:t>9/11/14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00D6B-4FDD-0044-A721-8AE3C611F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5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DFF0B-E466-C847-B50E-10DEE20FF67A}" type="datetimeFigureOut">
              <a:rPr lang="en-US" smtClean="0"/>
              <a:t>9/11/14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00D6B-4FDD-0044-A721-8AE3C611F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77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DFF0B-E466-C847-B50E-10DEE20FF67A}" type="datetimeFigureOut">
              <a:rPr lang="en-US" smtClean="0"/>
              <a:t>9/11/14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00D6B-4FDD-0044-A721-8AE3C611F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62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DFF0B-E466-C847-B50E-10DEE20FF67A}" type="datetimeFigureOut">
              <a:rPr lang="en-US" smtClean="0"/>
              <a:t>9/11/14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00D6B-4FDD-0044-A721-8AE3C611F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895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DFF0B-E466-C847-B50E-10DEE20FF67A}" type="datetimeFigureOut">
              <a:rPr lang="en-US" smtClean="0"/>
              <a:t>9/11/14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00D6B-4FDD-0044-A721-8AE3C611F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78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DFF0B-E466-C847-B50E-10DEE20FF67A}" type="datetimeFigureOut">
              <a:rPr lang="en-US" smtClean="0"/>
              <a:t>9/11/14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00D6B-4FDD-0044-A721-8AE3C611F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83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2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Relationship Id="rId3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3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3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3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3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Relationship Id="rId3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Relationship Id="rId3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Relationship Id="rId3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1203"/>
            <a:ext cx="9144000" cy="147002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Tropical Cyclone Interactions Within Gyre </a:t>
            </a:r>
            <a:r>
              <a:rPr lang="en-US" sz="4000" b="1" dirty="0" smtClean="0">
                <a:solidFill>
                  <a:srgbClr val="FF0000"/>
                </a:solidFill>
              </a:rPr>
              <a:t>Circulations in </a:t>
            </a:r>
            <a:r>
              <a:rPr lang="en-US" sz="4000" b="1" dirty="0" smtClean="0">
                <a:solidFill>
                  <a:srgbClr val="FF0000"/>
                </a:solidFill>
              </a:rPr>
              <a:t>the </a:t>
            </a:r>
            <a:r>
              <a:rPr lang="en-US" sz="4000" b="1" dirty="0" smtClean="0">
                <a:solidFill>
                  <a:srgbClr val="FF0000"/>
                </a:solidFill>
              </a:rPr>
              <a:t>Atlantic Basin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133600"/>
            <a:ext cx="9143999" cy="716844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</a:rPr>
              <a:t>Philippe P. Papin, </a:t>
            </a:r>
            <a:r>
              <a:rPr lang="en-US" sz="2800" b="1" dirty="0" smtClean="0">
                <a:solidFill>
                  <a:srgbClr val="000090"/>
                </a:solidFill>
              </a:rPr>
              <a:t>Ryan </a:t>
            </a:r>
            <a:r>
              <a:rPr lang="en-US" sz="2800" b="1" dirty="0" smtClean="0">
                <a:solidFill>
                  <a:srgbClr val="000090"/>
                </a:solidFill>
              </a:rPr>
              <a:t>D. </a:t>
            </a:r>
            <a:r>
              <a:rPr lang="en-US" sz="2800" b="1" dirty="0">
                <a:solidFill>
                  <a:srgbClr val="000090"/>
                </a:solidFill>
              </a:rPr>
              <a:t>Torn, Lance F. </a:t>
            </a:r>
            <a:r>
              <a:rPr lang="en-US" sz="2800" b="1" dirty="0" err="1" smtClean="0">
                <a:solidFill>
                  <a:srgbClr val="000090"/>
                </a:solidFill>
              </a:rPr>
              <a:t>Bosart</a:t>
            </a:r>
            <a:r>
              <a:rPr lang="en-US" sz="2800" b="1" dirty="0" smtClean="0">
                <a:solidFill>
                  <a:srgbClr val="000090"/>
                </a:solidFill>
              </a:rPr>
              <a:t> </a:t>
            </a:r>
            <a:endParaRPr lang="en-US" sz="2800" b="1" dirty="0">
              <a:solidFill>
                <a:srgbClr val="000090"/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0" y="2972505"/>
            <a:ext cx="9144000" cy="1198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tx1"/>
                </a:solidFill>
              </a:rPr>
              <a:t>Department of Atmospheric and Environmental Sciences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University at Albany, State University of New York</a:t>
            </a:r>
          </a:p>
          <a:p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0" y="4465461"/>
            <a:ext cx="9144000" cy="572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0" y="5986639"/>
            <a:ext cx="9144000" cy="572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tx1"/>
                </a:solidFill>
              </a:rPr>
              <a:t>Funding provided by NSF grant ATM-0849491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4365552"/>
            <a:ext cx="91439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International Conference on </a:t>
            </a:r>
            <a:r>
              <a:rPr lang="en-US" sz="2000" b="1" dirty="0" err="1"/>
              <a:t>Mesoscale</a:t>
            </a:r>
            <a:r>
              <a:rPr lang="en-US" sz="2000" b="1" dirty="0"/>
              <a:t> Meteorology and Tropical Cyclones</a:t>
            </a:r>
          </a:p>
          <a:p>
            <a:pPr algn="ctr"/>
            <a:r>
              <a:rPr lang="en-US" sz="2000" b="1" dirty="0"/>
              <a:t>15 September 2014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20064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Literature Review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Screen Shot 2014-09-02 at 1.56.21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" r="63867" b="69886"/>
          <a:stretch/>
        </p:blipFill>
        <p:spPr>
          <a:xfrm>
            <a:off x="1417912" y="2411604"/>
            <a:ext cx="2918899" cy="3109301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13974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b="1" dirty="0" smtClean="0"/>
              <a:t>Carr and </a:t>
            </a:r>
            <a:r>
              <a:rPr lang="en-US" sz="2400" b="1" dirty="0" err="1" smtClean="0"/>
              <a:t>Elseberry</a:t>
            </a:r>
            <a:r>
              <a:rPr lang="en-US" sz="2400" b="1" dirty="0" smtClean="0"/>
              <a:t> (1995)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</a:rPr>
              <a:t>Nondivergent barotropic model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</a:rPr>
              <a:t>Simulated interaction between MG and TC </a:t>
            </a:r>
          </a:p>
        </p:txBody>
      </p:sp>
      <p:sp>
        <p:nvSpPr>
          <p:cNvPr id="11" name="Oval 10"/>
          <p:cNvSpPr/>
          <p:nvPr/>
        </p:nvSpPr>
        <p:spPr>
          <a:xfrm>
            <a:off x="2833570" y="3976582"/>
            <a:ext cx="91440" cy="914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072809" y="3976582"/>
            <a:ext cx="91440" cy="91440"/>
          </a:xfrm>
          <a:prstGeom prst="ellipse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665456" y="4618266"/>
            <a:ext cx="455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MG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51040" y="4267898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TC</a:t>
            </a:r>
            <a:endParaRPr lang="en-US" sz="1400" b="1" dirty="0">
              <a:solidFill>
                <a:srgbClr val="0000FF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3169906" y="4074794"/>
            <a:ext cx="542488" cy="25578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Screen Shot 2014-09-02 at 1.56.21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71" t="86952" r="1299" b="9251"/>
          <a:stretch/>
        </p:blipFill>
        <p:spPr>
          <a:xfrm>
            <a:off x="1320860" y="5419123"/>
            <a:ext cx="3015951" cy="392046"/>
          </a:xfrm>
          <a:prstGeom prst="rect">
            <a:avLst/>
          </a:prstGeom>
        </p:spPr>
      </p:pic>
      <p:pic>
        <p:nvPicPr>
          <p:cNvPr id="20" name="Picture 19" descr="Screen Shot 2014-09-02 at 1.56.21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197" b="69886"/>
          <a:stretch/>
        </p:blipFill>
        <p:spPr>
          <a:xfrm>
            <a:off x="858433" y="2411604"/>
            <a:ext cx="462427" cy="3109301"/>
          </a:xfrm>
          <a:prstGeom prst="rect">
            <a:avLst/>
          </a:prstGeom>
        </p:spPr>
      </p:pic>
      <p:sp>
        <p:nvSpPr>
          <p:cNvPr id="21" name="Freeform 20"/>
          <p:cNvSpPr/>
          <p:nvPr/>
        </p:nvSpPr>
        <p:spPr>
          <a:xfrm>
            <a:off x="2502925" y="3713606"/>
            <a:ext cx="636171" cy="701655"/>
          </a:xfrm>
          <a:custGeom>
            <a:avLst/>
            <a:gdLst>
              <a:gd name="connsiteX0" fmla="*/ 604155 w 636171"/>
              <a:gd name="connsiteY0" fmla="*/ 120710 h 701655"/>
              <a:gd name="connsiteX1" fmla="*/ 443869 w 636171"/>
              <a:gd name="connsiteY1" fmla="*/ 22078 h 701655"/>
              <a:gd name="connsiteX2" fmla="*/ 209605 w 636171"/>
              <a:gd name="connsiteY2" fmla="*/ 34407 h 701655"/>
              <a:gd name="connsiteX3" fmla="*/ 0 w 636171"/>
              <a:gd name="connsiteY3" fmla="*/ 379618 h 701655"/>
              <a:gd name="connsiteX4" fmla="*/ 209605 w 636171"/>
              <a:gd name="connsiteY4" fmla="*/ 687843 h 701655"/>
              <a:gd name="connsiteX5" fmla="*/ 579495 w 636171"/>
              <a:gd name="connsiteY5" fmla="*/ 626198 h 701655"/>
              <a:gd name="connsiteX6" fmla="*/ 628814 w 636171"/>
              <a:gd name="connsiteY6" fmla="*/ 428934 h 70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6171" h="701655">
                <a:moveTo>
                  <a:pt x="604155" y="120710"/>
                </a:moveTo>
                <a:cubicBezTo>
                  <a:pt x="556891" y="78586"/>
                  <a:pt x="509627" y="36462"/>
                  <a:pt x="443869" y="22078"/>
                </a:cubicBezTo>
                <a:cubicBezTo>
                  <a:pt x="378111" y="7694"/>
                  <a:pt x="283583" y="-25183"/>
                  <a:pt x="209605" y="34407"/>
                </a:cubicBezTo>
                <a:cubicBezTo>
                  <a:pt x="135627" y="93997"/>
                  <a:pt x="0" y="270712"/>
                  <a:pt x="0" y="379618"/>
                </a:cubicBezTo>
                <a:cubicBezTo>
                  <a:pt x="0" y="488524"/>
                  <a:pt x="113023" y="646746"/>
                  <a:pt x="209605" y="687843"/>
                </a:cubicBezTo>
                <a:cubicBezTo>
                  <a:pt x="306187" y="728940"/>
                  <a:pt x="509627" y="669349"/>
                  <a:pt x="579495" y="626198"/>
                </a:cubicBezTo>
                <a:cubicBezTo>
                  <a:pt x="649363" y="583047"/>
                  <a:pt x="639088" y="505990"/>
                  <a:pt x="628814" y="428934"/>
                </a:cubicBezTo>
              </a:path>
            </a:pathLst>
          </a:cu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stCxn id="13" idx="0"/>
          </p:cNvCxnSpPr>
          <p:nvPr/>
        </p:nvCxnSpPr>
        <p:spPr>
          <a:xfrm flipH="1" flipV="1">
            <a:off x="2882698" y="4106694"/>
            <a:ext cx="10752" cy="511572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00620" y="5811169"/>
            <a:ext cx="4048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Streamfunction: contour interval 1 x 10</a:t>
            </a:r>
            <a:r>
              <a:rPr lang="en-US" sz="1400" b="1" baseline="30000" dirty="0" smtClean="0"/>
              <a:t>6</a:t>
            </a:r>
            <a:r>
              <a:rPr lang="en-US" sz="1400" b="1" dirty="0" smtClean="0"/>
              <a:t> m</a:t>
            </a:r>
            <a:r>
              <a:rPr lang="en-US" sz="1400" b="1" baseline="30000" dirty="0" smtClean="0"/>
              <a:t>2</a:t>
            </a:r>
            <a:r>
              <a:rPr lang="en-US" sz="1400" b="1" dirty="0" smtClean="0"/>
              <a:t> s</a:t>
            </a:r>
            <a:r>
              <a:rPr lang="en-US" sz="1400" b="1" baseline="30000" dirty="0" smtClean="0"/>
              <a:t>-1 </a:t>
            </a:r>
            <a:r>
              <a:rPr lang="en-US" sz="1400" b="1" dirty="0"/>
              <a:t>n</a:t>
            </a:r>
            <a:r>
              <a:rPr lang="en-US" sz="1400" b="1" dirty="0" smtClean="0"/>
              <a:t>egative (positive) dashed (solid)</a:t>
            </a:r>
            <a:endParaRPr lang="en-US" sz="1400" b="1" dirty="0"/>
          </a:p>
        </p:txBody>
      </p:sp>
      <p:sp>
        <p:nvSpPr>
          <p:cNvPr id="17" name="Rectangle 16"/>
          <p:cNvSpPr/>
          <p:nvPr/>
        </p:nvSpPr>
        <p:spPr>
          <a:xfrm>
            <a:off x="3834531" y="2539772"/>
            <a:ext cx="530946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00"/>
                </a:solidFill>
              </a:rPr>
              <a:t>Binary interaction of smaller TC within larger MG, resulting in cyclonic track of TC ending in absorption into MG.</a:t>
            </a:r>
          </a:p>
          <a:p>
            <a:pPr lvl="1"/>
            <a:endParaRPr lang="en-US" sz="2000" b="1" dirty="0" smtClean="0">
              <a:solidFill>
                <a:srgbClr val="000000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Propagation of MG primarily due to beta drift induced by this streamfunction asymmetry (Boos and Hurley 2014</a:t>
            </a: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Advection of planetary vorticity around MG circulation</a:t>
            </a:r>
            <a:endParaRPr lang="en-US" sz="2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800100" lvl="1" indent="-342900">
              <a:buFont typeface="Arial"/>
              <a:buChar char="•"/>
            </a:pPr>
            <a:endParaRPr lang="en-US" sz="2000" b="1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669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9-02 at 1.56.21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6" r="32838" b="69886"/>
          <a:stretch/>
        </p:blipFill>
        <p:spPr>
          <a:xfrm>
            <a:off x="1351634" y="2411604"/>
            <a:ext cx="2976098" cy="310930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759590" y="3964253"/>
            <a:ext cx="91440" cy="914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912519" y="3779318"/>
            <a:ext cx="91440" cy="91440"/>
          </a:xfrm>
          <a:prstGeom prst="ellipse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Literature Review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13974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b="1" dirty="0" smtClean="0"/>
              <a:t>Carr and </a:t>
            </a:r>
            <a:r>
              <a:rPr lang="en-US" sz="2400" b="1" dirty="0" err="1" smtClean="0"/>
              <a:t>Elseberry</a:t>
            </a:r>
            <a:r>
              <a:rPr lang="en-US" sz="2400" b="1" dirty="0" smtClean="0"/>
              <a:t> (1995)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</a:rPr>
              <a:t>Nondivergent barotropic model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</a:rPr>
              <a:t>Simulated interaction between MG and TC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9" name="Picture 8" descr="Screen Shot 2014-09-02 at 1.56.21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197" b="69886"/>
          <a:stretch/>
        </p:blipFill>
        <p:spPr>
          <a:xfrm>
            <a:off x="858433" y="2411604"/>
            <a:ext cx="462427" cy="3109301"/>
          </a:xfrm>
          <a:prstGeom prst="rect">
            <a:avLst/>
          </a:prstGeom>
        </p:spPr>
      </p:pic>
      <p:pic>
        <p:nvPicPr>
          <p:cNvPr id="10" name="Picture 9" descr="Screen Shot 2014-09-02 at 1.56.21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71" t="86952" r="1299" b="9251"/>
          <a:stretch/>
        </p:blipFill>
        <p:spPr>
          <a:xfrm>
            <a:off x="1320860" y="5419123"/>
            <a:ext cx="3015951" cy="3920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00620" y="5811169"/>
            <a:ext cx="4048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Streamfunction: contour interval 1 x 10</a:t>
            </a:r>
            <a:r>
              <a:rPr lang="en-US" sz="1400" b="1" baseline="30000" dirty="0" smtClean="0"/>
              <a:t>6</a:t>
            </a:r>
            <a:r>
              <a:rPr lang="en-US" sz="1400" b="1" dirty="0" smtClean="0"/>
              <a:t> m</a:t>
            </a:r>
            <a:r>
              <a:rPr lang="en-US" sz="1400" b="1" baseline="30000" dirty="0" smtClean="0"/>
              <a:t>2</a:t>
            </a:r>
            <a:r>
              <a:rPr lang="en-US" sz="1400" b="1" dirty="0" smtClean="0"/>
              <a:t> s</a:t>
            </a:r>
            <a:r>
              <a:rPr lang="en-US" sz="1400" b="1" baseline="30000" dirty="0" smtClean="0"/>
              <a:t>-1 </a:t>
            </a:r>
            <a:r>
              <a:rPr lang="en-US" sz="1400" b="1" dirty="0"/>
              <a:t>n</a:t>
            </a:r>
            <a:r>
              <a:rPr lang="en-US" sz="1400" b="1" dirty="0" smtClean="0"/>
              <a:t>egative (positive) dashed (solid)</a:t>
            </a:r>
            <a:endParaRPr lang="en-US" sz="1400" b="1" dirty="0"/>
          </a:p>
        </p:txBody>
      </p:sp>
      <p:sp>
        <p:nvSpPr>
          <p:cNvPr id="12" name="Rectangle 11"/>
          <p:cNvSpPr/>
          <p:nvPr/>
        </p:nvSpPr>
        <p:spPr>
          <a:xfrm>
            <a:off x="3834531" y="2539772"/>
            <a:ext cx="530946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00"/>
                </a:solidFill>
              </a:rPr>
              <a:t>Binary interaction of smaller TC within larger MG, resulting in cyclonic track of TC ending in absorption into MG.</a:t>
            </a:r>
          </a:p>
          <a:p>
            <a:pPr lvl="1"/>
            <a:endParaRPr lang="en-US" sz="2000" b="1" dirty="0" smtClean="0">
              <a:solidFill>
                <a:srgbClr val="000000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Propagation of MG primarily due to beta drift induced by this streamfunction asymmetry (Boos and Hurley 2014</a:t>
            </a: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Advection of planetary vorticity around MG circulation</a:t>
            </a:r>
            <a:endParaRPr lang="en-US" sz="2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800100" lvl="1" indent="-342900">
              <a:buFont typeface="Arial"/>
              <a:buChar char="•"/>
            </a:pPr>
            <a:endParaRPr lang="en-US" sz="2000" b="1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374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9-02 at 1.56.21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6" r="1458" b="69886"/>
          <a:stretch/>
        </p:blipFill>
        <p:spPr>
          <a:xfrm>
            <a:off x="1376294" y="2411604"/>
            <a:ext cx="2976098" cy="310930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759590" y="3927266"/>
            <a:ext cx="91440" cy="914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727569" y="3766989"/>
            <a:ext cx="91440" cy="91440"/>
          </a:xfrm>
          <a:prstGeom prst="ellipse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Literature Review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139741"/>
            <a:ext cx="8229600" cy="127186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b="1" dirty="0" smtClean="0"/>
              <a:t>Carr and </a:t>
            </a:r>
            <a:r>
              <a:rPr lang="en-US" sz="2400" b="1" dirty="0" err="1" smtClean="0"/>
              <a:t>Elseberry</a:t>
            </a:r>
            <a:r>
              <a:rPr lang="en-US" sz="2400" b="1" dirty="0" smtClean="0"/>
              <a:t> (1995)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</a:rPr>
              <a:t>Nondivergent barotropic model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</a:rPr>
              <a:t>Simulated interaction between MG and TC 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9" name="Picture 8" descr="Screen Shot 2014-09-02 at 1.56.21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197" b="69886"/>
          <a:stretch/>
        </p:blipFill>
        <p:spPr>
          <a:xfrm>
            <a:off x="858433" y="2411604"/>
            <a:ext cx="462427" cy="3109301"/>
          </a:xfrm>
          <a:prstGeom prst="rect">
            <a:avLst/>
          </a:prstGeom>
        </p:spPr>
      </p:pic>
      <p:pic>
        <p:nvPicPr>
          <p:cNvPr id="10" name="Picture 9" descr="Screen Shot 2014-09-02 at 1.56.21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71" t="86952" r="1299" b="9251"/>
          <a:stretch/>
        </p:blipFill>
        <p:spPr>
          <a:xfrm>
            <a:off x="1320860" y="5419123"/>
            <a:ext cx="3015951" cy="3920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00620" y="5811169"/>
            <a:ext cx="4048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Streamfunction: contour interval 1 x 10</a:t>
            </a:r>
            <a:r>
              <a:rPr lang="en-US" sz="1400" b="1" baseline="30000" dirty="0" smtClean="0"/>
              <a:t>6</a:t>
            </a:r>
            <a:r>
              <a:rPr lang="en-US" sz="1400" b="1" dirty="0" smtClean="0"/>
              <a:t> m</a:t>
            </a:r>
            <a:r>
              <a:rPr lang="en-US" sz="1400" b="1" baseline="30000" dirty="0" smtClean="0"/>
              <a:t>2</a:t>
            </a:r>
            <a:r>
              <a:rPr lang="en-US" sz="1400" b="1" dirty="0" smtClean="0"/>
              <a:t> s</a:t>
            </a:r>
            <a:r>
              <a:rPr lang="en-US" sz="1400" b="1" baseline="30000" dirty="0" smtClean="0"/>
              <a:t>-1 </a:t>
            </a:r>
            <a:r>
              <a:rPr lang="en-US" sz="1400" b="1" dirty="0"/>
              <a:t>n</a:t>
            </a:r>
            <a:r>
              <a:rPr lang="en-US" sz="1400" b="1" dirty="0" smtClean="0"/>
              <a:t>egative (positive) dashed (solid)</a:t>
            </a:r>
            <a:endParaRPr lang="en-US" sz="1400" b="1" dirty="0"/>
          </a:p>
        </p:txBody>
      </p:sp>
      <p:sp>
        <p:nvSpPr>
          <p:cNvPr id="12" name="Rectangle 11"/>
          <p:cNvSpPr/>
          <p:nvPr/>
        </p:nvSpPr>
        <p:spPr>
          <a:xfrm>
            <a:off x="3834531" y="2539772"/>
            <a:ext cx="530946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00"/>
                </a:solidFill>
              </a:rPr>
              <a:t>Binary interaction of smaller TC within larger MG, resulting in cyclonic track of TC ending in absorption into MG.</a:t>
            </a:r>
          </a:p>
          <a:p>
            <a:pPr lvl="1"/>
            <a:endParaRPr lang="en-US" sz="2000" b="1" dirty="0" smtClean="0">
              <a:solidFill>
                <a:srgbClr val="000000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Propagation of MG primarily due to beta drift induced by this streamfunction asymmetry (Boos and Hurley 2014</a:t>
            </a: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Advection of planetary vorticity around MG circulation</a:t>
            </a:r>
            <a:endParaRPr lang="en-US" sz="2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800100" lvl="1" indent="-342900">
              <a:buFont typeface="Arial"/>
              <a:buChar char="•"/>
            </a:pPr>
            <a:endParaRPr lang="en-US" sz="2000" b="1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831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9-02 at 1.56.21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" t="30137" r="63962" b="40870"/>
          <a:stretch/>
        </p:blipFill>
        <p:spPr>
          <a:xfrm>
            <a:off x="1351634" y="2539772"/>
            <a:ext cx="2976098" cy="299346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678249" y="3816305"/>
            <a:ext cx="91440" cy="91440"/>
          </a:xfrm>
          <a:prstGeom prst="ellipse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Literature Review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13974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b="1" dirty="0" smtClean="0"/>
              <a:t>Carr and </a:t>
            </a:r>
            <a:r>
              <a:rPr lang="en-US" sz="2400" b="1" dirty="0" err="1" smtClean="0"/>
              <a:t>Elseberry</a:t>
            </a:r>
            <a:r>
              <a:rPr lang="en-US" sz="2400" b="1" dirty="0" smtClean="0"/>
              <a:t> (1995)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</a:rPr>
              <a:t>Nondivergent barotropic model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</a:rPr>
              <a:t>Simulated interaction between MG and TC </a:t>
            </a:r>
          </a:p>
        </p:txBody>
      </p:sp>
      <p:sp>
        <p:nvSpPr>
          <p:cNvPr id="5" name="Oval 4"/>
          <p:cNvSpPr/>
          <p:nvPr/>
        </p:nvSpPr>
        <p:spPr>
          <a:xfrm>
            <a:off x="2722600" y="3853292"/>
            <a:ext cx="91440" cy="914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creen Shot 2014-09-02 at 1.56.21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197" b="69886"/>
          <a:stretch/>
        </p:blipFill>
        <p:spPr>
          <a:xfrm>
            <a:off x="858433" y="2411604"/>
            <a:ext cx="462427" cy="3109301"/>
          </a:xfrm>
          <a:prstGeom prst="rect">
            <a:avLst/>
          </a:prstGeom>
        </p:spPr>
      </p:pic>
      <p:pic>
        <p:nvPicPr>
          <p:cNvPr id="10" name="Picture 9" descr="Screen Shot 2014-09-02 at 1.56.21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71" t="86952" r="1299" b="9251"/>
          <a:stretch/>
        </p:blipFill>
        <p:spPr>
          <a:xfrm>
            <a:off x="1320860" y="5419123"/>
            <a:ext cx="3015951" cy="3920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00620" y="5811169"/>
            <a:ext cx="4048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Streamfunction: contour interval 1 x 10</a:t>
            </a:r>
            <a:r>
              <a:rPr lang="en-US" sz="1400" b="1" baseline="30000" dirty="0" smtClean="0"/>
              <a:t>6</a:t>
            </a:r>
            <a:r>
              <a:rPr lang="en-US" sz="1400" b="1" dirty="0" smtClean="0"/>
              <a:t> m</a:t>
            </a:r>
            <a:r>
              <a:rPr lang="en-US" sz="1400" b="1" baseline="30000" dirty="0" smtClean="0"/>
              <a:t>2</a:t>
            </a:r>
            <a:r>
              <a:rPr lang="en-US" sz="1400" b="1" dirty="0" smtClean="0"/>
              <a:t> s</a:t>
            </a:r>
            <a:r>
              <a:rPr lang="en-US" sz="1400" b="1" baseline="30000" dirty="0" smtClean="0"/>
              <a:t>-1 </a:t>
            </a:r>
            <a:r>
              <a:rPr lang="en-US" sz="1400" b="1" dirty="0"/>
              <a:t>n</a:t>
            </a:r>
            <a:r>
              <a:rPr lang="en-US" sz="1400" b="1" dirty="0" smtClean="0"/>
              <a:t>egative (positive) dashed (solid)</a:t>
            </a:r>
            <a:endParaRPr lang="en-US" sz="1400" b="1" dirty="0"/>
          </a:p>
        </p:txBody>
      </p:sp>
      <p:sp>
        <p:nvSpPr>
          <p:cNvPr id="13" name="Rectangle 12"/>
          <p:cNvSpPr/>
          <p:nvPr/>
        </p:nvSpPr>
        <p:spPr>
          <a:xfrm>
            <a:off x="3834531" y="2539772"/>
            <a:ext cx="530946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00"/>
                </a:solidFill>
              </a:rPr>
              <a:t>Binary interaction of smaller TC within larger MG, resulting in cyclonic track of TC ending in absorption into MG.</a:t>
            </a:r>
          </a:p>
          <a:p>
            <a:pPr lvl="1"/>
            <a:endParaRPr lang="en-US" sz="2000" b="1" dirty="0" smtClean="0">
              <a:solidFill>
                <a:srgbClr val="000000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Propagation of MG primarily due to beta drift induced by this streamfunction asymmetry (Boos and Hurley 2014</a:t>
            </a: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Advection of planetary vorticity around MG circulation</a:t>
            </a:r>
            <a:endParaRPr lang="en-US" sz="2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800100" lvl="1" indent="-342900">
              <a:buFont typeface="Arial"/>
              <a:buChar char="•"/>
            </a:pPr>
            <a:endParaRPr lang="en-US" sz="2000" b="1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831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9-02 at 1.56.21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4" t="29971" r="32710" b="41204"/>
          <a:stretch/>
        </p:blipFill>
        <p:spPr>
          <a:xfrm>
            <a:off x="1363964" y="2522566"/>
            <a:ext cx="2976098" cy="297616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673280" y="3779318"/>
            <a:ext cx="91440" cy="914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Literature Review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13974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b="1" dirty="0" smtClean="0"/>
              <a:t>Carr and </a:t>
            </a:r>
            <a:r>
              <a:rPr lang="en-US" sz="2400" b="1" dirty="0" err="1" smtClean="0"/>
              <a:t>Elseberry</a:t>
            </a:r>
            <a:r>
              <a:rPr lang="en-US" sz="2400" b="1" dirty="0" smtClean="0"/>
              <a:t> (1995)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</a:rPr>
              <a:t>Nondivergent barotropic model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</a:rPr>
              <a:t>Simulated interaction between MG and TC </a:t>
            </a:r>
          </a:p>
        </p:txBody>
      </p:sp>
      <p:pic>
        <p:nvPicPr>
          <p:cNvPr id="9" name="Picture 8" descr="Screen Shot 2014-09-02 at 1.56.21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197" b="69886"/>
          <a:stretch/>
        </p:blipFill>
        <p:spPr>
          <a:xfrm>
            <a:off x="858433" y="2411604"/>
            <a:ext cx="462427" cy="3109301"/>
          </a:xfrm>
          <a:prstGeom prst="rect">
            <a:avLst/>
          </a:prstGeom>
        </p:spPr>
      </p:pic>
      <p:pic>
        <p:nvPicPr>
          <p:cNvPr id="10" name="Picture 9" descr="Screen Shot 2014-09-02 at 1.56.21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71" t="86952" r="1299" b="9251"/>
          <a:stretch/>
        </p:blipFill>
        <p:spPr>
          <a:xfrm>
            <a:off x="1320860" y="5419123"/>
            <a:ext cx="3015951" cy="3920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00620" y="5811169"/>
            <a:ext cx="4048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Streamfunction: contour interval 1 x 10</a:t>
            </a:r>
            <a:r>
              <a:rPr lang="en-US" sz="1400" b="1" baseline="30000" dirty="0" smtClean="0"/>
              <a:t>6</a:t>
            </a:r>
            <a:r>
              <a:rPr lang="en-US" sz="1400" b="1" dirty="0" smtClean="0"/>
              <a:t> m</a:t>
            </a:r>
            <a:r>
              <a:rPr lang="en-US" sz="1400" b="1" baseline="30000" dirty="0" smtClean="0"/>
              <a:t>2</a:t>
            </a:r>
            <a:r>
              <a:rPr lang="en-US" sz="1400" b="1" dirty="0" smtClean="0"/>
              <a:t> s</a:t>
            </a:r>
            <a:r>
              <a:rPr lang="en-US" sz="1400" b="1" baseline="30000" dirty="0" smtClean="0"/>
              <a:t>-1 </a:t>
            </a:r>
            <a:r>
              <a:rPr lang="en-US" sz="1400" b="1" dirty="0"/>
              <a:t>n</a:t>
            </a:r>
            <a:r>
              <a:rPr lang="en-US" sz="1400" b="1" dirty="0" smtClean="0"/>
              <a:t>egative (positive) dashed (solid)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134330" y="6338022"/>
            <a:ext cx="747849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Can we apply these ideas to a case study of a Central America Gyre (CAG)?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834531" y="2539772"/>
            <a:ext cx="530946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00"/>
                </a:solidFill>
              </a:rPr>
              <a:t>Binary interaction of smaller TC within larger MG, resulting in cyclonic track of TC ending in absorption into MG.</a:t>
            </a:r>
          </a:p>
          <a:p>
            <a:pPr lvl="1"/>
            <a:endParaRPr lang="en-US" sz="2000" b="1" dirty="0" smtClean="0">
              <a:solidFill>
                <a:srgbClr val="000000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b="1" dirty="0" smtClean="0"/>
              <a:t>Propagation of MG primarily due to beta drift induced by this streamfunction asymmetry (Boos and Hurley 2014</a:t>
            </a:r>
            <a:r>
              <a:rPr lang="en-US" sz="2000" b="1" dirty="0" smtClean="0"/>
              <a:t>)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Advection of planetary vorticity around MG circulation</a:t>
            </a:r>
            <a:endParaRPr lang="en-US" sz="2000" b="1" dirty="0" smtClean="0">
              <a:solidFill>
                <a:srgbClr val="000090"/>
              </a:solidFill>
            </a:endParaRPr>
          </a:p>
          <a:p>
            <a:pPr marL="800100" lvl="1" indent="-342900">
              <a:buFont typeface="Arial"/>
              <a:buChar char="•"/>
            </a:pPr>
            <a:endParaRPr lang="en-US" sz="2000" b="1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831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883" y="1849869"/>
            <a:ext cx="7429500" cy="444500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Literature Review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4325" y="2007554"/>
            <a:ext cx="23594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0000 </a:t>
            </a:r>
            <a:r>
              <a:rPr lang="en-US" dirty="0" smtClean="0"/>
              <a:t>UTC </a:t>
            </a:r>
            <a:r>
              <a:rPr lang="en-US" dirty="0" smtClean="0"/>
              <a:t>28 May 1986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62176" y="2007554"/>
            <a:ext cx="231073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Central American Gyre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69366" y="4912853"/>
            <a:ext cx="14575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rgbClr val="0000FF"/>
                </a:solidFill>
                <a:effectLst>
                  <a:glow rad="101600">
                    <a:schemeClr val="bg1">
                      <a:alpha val="74000"/>
                    </a:schemeClr>
                  </a:glow>
                </a:effectLst>
                <a:latin typeface="Arial"/>
                <a:cs typeface="Arial"/>
              </a:rPr>
              <a:t>TC Agatha</a:t>
            </a:r>
            <a:endParaRPr lang="en-US" sz="2000" b="1" dirty="0">
              <a:ln>
                <a:solidFill>
                  <a:schemeClr val="tx1">
                    <a:alpha val="40000"/>
                  </a:schemeClr>
                </a:solidFill>
              </a:ln>
              <a:solidFill>
                <a:srgbClr val="0000FF"/>
              </a:solidFill>
              <a:effectLst>
                <a:glow rad="101600">
                  <a:schemeClr val="bg1">
                    <a:alpha val="74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7001" y="5557040"/>
            <a:ext cx="3144648" cy="307777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Objectively Defined CAG by Papin (2014)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3246" t="94021" r="46632"/>
          <a:stretch/>
        </p:blipFill>
        <p:spPr>
          <a:xfrm>
            <a:off x="978229" y="6471308"/>
            <a:ext cx="3668772" cy="356082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57200" y="998644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b="1" dirty="0" smtClean="0"/>
              <a:t>In reality, gyre circulations are composed of multiple vorticity maxima rather than one broad maxima</a:t>
            </a:r>
            <a:endParaRPr lang="en-US" sz="2000" dirty="0" smtClean="0">
              <a:solidFill>
                <a:srgbClr val="0000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22151" y="6329427"/>
            <a:ext cx="39499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850-hPa cyclonic vorticity (shaded, &gt; 1 x 10</a:t>
            </a:r>
            <a:r>
              <a:rPr lang="en-US" sz="1400" b="1" baseline="30000" dirty="0"/>
              <a:t>-5</a:t>
            </a:r>
            <a:r>
              <a:rPr lang="en-US" sz="1400" b="1" dirty="0"/>
              <a:t> s</a:t>
            </a:r>
            <a:r>
              <a:rPr lang="en-US" sz="1400" b="1" baseline="30000" dirty="0"/>
              <a:t>-1</a:t>
            </a:r>
            <a:r>
              <a:rPr lang="en-US" sz="1400" b="1" dirty="0" smtClean="0"/>
              <a:t>)</a:t>
            </a:r>
          </a:p>
          <a:p>
            <a:r>
              <a:rPr lang="en-US" sz="1400" b="1" dirty="0"/>
              <a:t>850-hPa </a:t>
            </a:r>
            <a:r>
              <a:rPr lang="en-US" sz="1400" b="1" dirty="0" smtClean="0"/>
              <a:t>winds </a:t>
            </a:r>
            <a:r>
              <a:rPr lang="en-US" sz="1400" b="1" dirty="0"/>
              <a:t>(vectors, 5-15 m s</a:t>
            </a:r>
            <a:r>
              <a:rPr lang="en-US" sz="1400" b="1" baseline="30000" dirty="0"/>
              <a:t>-1</a:t>
            </a:r>
            <a:r>
              <a:rPr lang="en-US" sz="1400" b="1" dirty="0"/>
              <a:t>)</a:t>
            </a:r>
          </a:p>
          <a:p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140483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881" y="1849938"/>
            <a:ext cx="7429500" cy="444500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Literature Review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998644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b="1" dirty="0" smtClean="0"/>
              <a:t>In reality, gyre circulations are composed of multiple vorticity maxima rather than one broad maxima</a:t>
            </a:r>
            <a:endParaRPr lang="en-US" sz="2000" dirty="0" smtClean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4325" y="2007554"/>
            <a:ext cx="227478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1200 </a:t>
            </a:r>
            <a:r>
              <a:rPr lang="en-US" dirty="0" smtClean="0"/>
              <a:t>UTC </a:t>
            </a:r>
            <a:r>
              <a:rPr lang="en-US" dirty="0" smtClean="0"/>
              <a:t>04 Oct 2005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62176" y="2007554"/>
            <a:ext cx="231073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Central American Gyre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93083" y="3454830"/>
            <a:ext cx="1153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rgbClr val="0000FF"/>
                </a:solidFill>
                <a:effectLst>
                  <a:glow rad="101600">
                    <a:schemeClr val="bg1">
                      <a:alpha val="74000"/>
                    </a:schemeClr>
                  </a:glow>
                </a:effectLst>
                <a:latin typeface="Arial"/>
                <a:cs typeface="Arial"/>
              </a:rPr>
              <a:t>TC Stan</a:t>
            </a:r>
            <a:endParaRPr lang="en-US" sz="2000" b="1" dirty="0">
              <a:ln>
                <a:solidFill>
                  <a:schemeClr val="tx1">
                    <a:alpha val="40000"/>
                  </a:schemeClr>
                </a:solidFill>
              </a:ln>
              <a:solidFill>
                <a:srgbClr val="0000FF"/>
              </a:solidFill>
              <a:effectLst>
                <a:glow rad="101600">
                  <a:schemeClr val="bg1">
                    <a:alpha val="74000"/>
                  </a:schemeClr>
                </a:glow>
              </a:effectLst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3246" t="94021" r="46632"/>
          <a:stretch/>
        </p:blipFill>
        <p:spPr>
          <a:xfrm>
            <a:off x="978229" y="6471308"/>
            <a:ext cx="3668772" cy="3560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47001" y="5557040"/>
            <a:ext cx="3144648" cy="307777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Objectively Defined CAG by Papin (2014)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4822151" y="6329427"/>
            <a:ext cx="39499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850-hPa cyclonic vorticity (shaded, &gt; 1 x 10</a:t>
            </a:r>
            <a:r>
              <a:rPr lang="en-US" sz="1400" b="1" baseline="30000" dirty="0"/>
              <a:t>-5</a:t>
            </a:r>
            <a:r>
              <a:rPr lang="en-US" sz="1400" b="1" dirty="0"/>
              <a:t> s</a:t>
            </a:r>
            <a:r>
              <a:rPr lang="en-US" sz="1400" b="1" baseline="30000" dirty="0"/>
              <a:t>-1</a:t>
            </a:r>
            <a:r>
              <a:rPr lang="en-US" sz="1400" b="1" dirty="0" smtClean="0"/>
              <a:t>)</a:t>
            </a:r>
          </a:p>
          <a:p>
            <a:r>
              <a:rPr lang="en-US" sz="1400" b="1" dirty="0"/>
              <a:t>850-hPa </a:t>
            </a:r>
            <a:r>
              <a:rPr lang="en-US" sz="1400" b="1" dirty="0" smtClean="0"/>
              <a:t>winds </a:t>
            </a:r>
            <a:r>
              <a:rPr lang="en-US" sz="1400" b="1" dirty="0"/>
              <a:t>(vectors, 5-15 m s</a:t>
            </a:r>
            <a:r>
              <a:rPr lang="en-US" sz="1400" b="1" baseline="30000" dirty="0"/>
              <a:t>-1</a:t>
            </a:r>
            <a:r>
              <a:rPr lang="en-US" sz="1400" b="1" dirty="0"/>
              <a:t>)</a:t>
            </a:r>
          </a:p>
          <a:p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06372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Objective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618828"/>
            <a:ext cx="8623278" cy="477350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Investigate a case study where a </a:t>
            </a:r>
            <a:r>
              <a:rPr lang="en-US" sz="2800" dirty="0" smtClean="0"/>
              <a:t>TC </a:t>
            </a:r>
            <a:r>
              <a:rPr lang="en-US" sz="2800" dirty="0" smtClean="0"/>
              <a:t>and </a:t>
            </a:r>
            <a:r>
              <a:rPr lang="en-US" sz="2800" dirty="0" smtClean="0"/>
              <a:t>CAG interact</a:t>
            </a:r>
          </a:p>
          <a:p>
            <a:pPr lvl="1"/>
            <a:r>
              <a:rPr lang="en-US" sz="2400" b="1" dirty="0">
                <a:solidFill>
                  <a:srgbClr val="000090"/>
                </a:solidFill>
              </a:rPr>
              <a:t>October 2005: TC </a:t>
            </a:r>
            <a:r>
              <a:rPr lang="en-US" sz="2400" b="1" dirty="0" smtClean="0">
                <a:solidFill>
                  <a:srgbClr val="000090"/>
                </a:solidFill>
              </a:rPr>
              <a:t>Stan</a:t>
            </a:r>
            <a:endParaRPr lang="en-US" sz="2400" dirty="0" smtClean="0">
              <a:solidFill>
                <a:srgbClr val="000090"/>
              </a:solidFill>
            </a:endParaRPr>
          </a:p>
          <a:p>
            <a:r>
              <a:rPr lang="en-US" sz="2800" dirty="0" smtClean="0"/>
              <a:t>Datasets</a:t>
            </a:r>
          </a:p>
          <a:p>
            <a:pPr lvl="1"/>
            <a:r>
              <a:rPr lang="en-US" sz="2400" b="1" dirty="0" smtClean="0">
                <a:solidFill>
                  <a:srgbClr val="000090"/>
                </a:solidFill>
              </a:rPr>
              <a:t> 0.5</a:t>
            </a:r>
            <a:r>
              <a:rPr lang="en-US" sz="2400" b="1" baseline="30000" dirty="0" smtClean="0">
                <a:solidFill>
                  <a:srgbClr val="000090"/>
                </a:solidFill>
              </a:rPr>
              <a:t>o</a:t>
            </a:r>
            <a:r>
              <a:rPr lang="en-US" sz="2400" b="1" dirty="0" smtClean="0">
                <a:solidFill>
                  <a:srgbClr val="000090"/>
                </a:solidFill>
              </a:rPr>
              <a:t> CFSR</a:t>
            </a:r>
          </a:p>
          <a:p>
            <a:pPr lvl="1"/>
            <a:r>
              <a:rPr lang="en-US" sz="2400" b="1" dirty="0">
                <a:solidFill>
                  <a:srgbClr val="000090"/>
                </a:solidFill>
              </a:rPr>
              <a:t> </a:t>
            </a:r>
            <a:r>
              <a:rPr lang="en-US" sz="2400" b="1" dirty="0" smtClean="0">
                <a:solidFill>
                  <a:srgbClr val="000090"/>
                </a:solidFill>
              </a:rPr>
              <a:t>1.0</a:t>
            </a:r>
            <a:r>
              <a:rPr lang="en-US" sz="2400" b="1" baseline="30000" dirty="0" smtClean="0">
                <a:solidFill>
                  <a:srgbClr val="000090"/>
                </a:solidFill>
              </a:rPr>
              <a:t>o</a:t>
            </a:r>
            <a:r>
              <a:rPr lang="en-US" sz="2400" b="1" dirty="0" smtClean="0">
                <a:solidFill>
                  <a:srgbClr val="000090"/>
                </a:solidFill>
              </a:rPr>
              <a:t> GFS Forecast Initialized 0600 UTC 1 Oct 2005</a:t>
            </a:r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230053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368074" y="1115071"/>
            <a:ext cx="5508131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Circulation (area average </a:t>
            </a:r>
            <a:r>
              <a:rPr lang="en-US" sz="2400" b="1" dirty="0" smtClean="0"/>
              <a:t>vorticity)</a:t>
            </a:r>
            <a:endParaRPr lang="en-US" sz="2400" b="1" dirty="0" smtClean="0"/>
          </a:p>
          <a:p>
            <a:pPr marL="3429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Macroscopic measure of rotation</a:t>
            </a:r>
          </a:p>
          <a:p>
            <a:pPr marL="342900" lvl="1" indent="-342900">
              <a:buFont typeface="Arial"/>
              <a:buChar char="•"/>
            </a:pPr>
            <a:endParaRPr lang="en-US" sz="2000" dirty="0">
              <a:solidFill>
                <a:srgbClr val="000090"/>
              </a:solidFill>
            </a:endParaRPr>
          </a:p>
          <a:p>
            <a:pPr marL="342900" lvl="1" indent="-342900">
              <a:buFont typeface="Arial"/>
              <a:buChar char="•"/>
            </a:pPr>
            <a:endParaRPr lang="en-US" sz="2000" dirty="0" smtClean="0">
              <a:solidFill>
                <a:srgbClr val="000090"/>
              </a:solidFill>
            </a:endParaRPr>
          </a:p>
          <a:p>
            <a:pPr marL="342900" lvl="1" indent="-342900">
              <a:buFont typeface="Arial"/>
              <a:buChar char="•"/>
            </a:pPr>
            <a:endParaRPr lang="en-US" sz="2000" dirty="0">
              <a:solidFill>
                <a:srgbClr val="000090"/>
              </a:solidFill>
            </a:endParaRPr>
          </a:p>
          <a:p>
            <a:pPr marL="342900" lvl="1" indent="-342900">
              <a:buFont typeface="Arial"/>
              <a:buChar char="•"/>
            </a:pPr>
            <a:endParaRPr lang="en-US" sz="2000" dirty="0" smtClean="0">
              <a:solidFill>
                <a:srgbClr val="000090"/>
              </a:solidFill>
            </a:endParaRPr>
          </a:p>
          <a:p>
            <a:pPr marL="3429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Objective algorithm created </a:t>
            </a:r>
            <a:r>
              <a:rPr lang="en-US" sz="2000" dirty="0" smtClean="0">
                <a:solidFill>
                  <a:srgbClr val="000090"/>
                </a:solidFill>
              </a:rPr>
              <a:t>for CAG identification </a:t>
            </a:r>
            <a:r>
              <a:rPr lang="en-US" sz="2000" dirty="0" smtClean="0">
                <a:solidFill>
                  <a:srgbClr val="000090"/>
                </a:solidFill>
              </a:rPr>
              <a:t>in cases that persist longer than </a:t>
            </a:r>
            <a:r>
              <a:rPr lang="en-US" sz="2000" dirty="0">
                <a:solidFill>
                  <a:srgbClr val="000090"/>
                </a:solidFill>
              </a:rPr>
              <a:t>48 </a:t>
            </a:r>
            <a:r>
              <a:rPr lang="en-US" sz="2000" dirty="0" smtClean="0">
                <a:solidFill>
                  <a:srgbClr val="000090"/>
                </a:solidFill>
              </a:rPr>
              <a:t>h (</a:t>
            </a:r>
            <a:r>
              <a:rPr lang="en-US" sz="2000" dirty="0">
                <a:solidFill>
                  <a:srgbClr val="000090"/>
                </a:solidFill>
              </a:rPr>
              <a:t>Papin 2014) </a:t>
            </a:r>
            <a:endParaRPr lang="en-US" sz="2000" dirty="0" smtClean="0">
              <a:solidFill>
                <a:srgbClr val="000090"/>
              </a:solidFill>
            </a:endParaRPr>
          </a:p>
          <a:p>
            <a:pPr marL="0" lvl="1"/>
            <a:r>
              <a:rPr lang="en-US" sz="2000" dirty="0" smtClean="0">
                <a:solidFill>
                  <a:srgbClr val="000090"/>
                </a:solidFill>
              </a:rPr>
              <a:t> </a:t>
            </a:r>
          </a:p>
          <a:p>
            <a:pPr marL="457200" lvl="2"/>
            <a:r>
              <a:rPr lang="en-US" sz="2000" b="1" dirty="0" smtClean="0"/>
              <a:t>Filtered out other large-scale disturbances</a:t>
            </a:r>
          </a:p>
          <a:p>
            <a:pPr marL="1257300" lvl="3" indent="-342900">
              <a:buFont typeface="Wingdings" charset="2"/>
              <a:buChar char="Ø"/>
            </a:pPr>
            <a:r>
              <a:rPr lang="en-US" dirty="0" smtClean="0">
                <a:solidFill>
                  <a:srgbClr val="000090"/>
                </a:solidFill>
              </a:rPr>
              <a:t>Large TCs</a:t>
            </a:r>
          </a:p>
          <a:p>
            <a:pPr marL="1257300" lvl="3" indent="-342900">
              <a:buFont typeface="Wingdings" charset="2"/>
              <a:buChar char="Ø"/>
            </a:pPr>
            <a:r>
              <a:rPr lang="en-US" dirty="0" smtClean="0">
                <a:solidFill>
                  <a:srgbClr val="000090"/>
                </a:solidFill>
              </a:rPr>
              <a:t>Tropical Waves</a:t>
            </a:r>
          </a:p>
          <a:p>
            <a:pPr marL="1257300" lvl="3" indent="-342900">
              <a:buFont typeface="Wingdings" charset="2"/>
              <a:buChar char="Ø"/>
            </a:pPr>
            <a:r>
              <a:rPr lang="en-US" dirty="0" smtClean="0">
                <a:solidFill>
                  <a:srgbClr val="000090"/>
                </a:solidFill>
              </a:rPr>
              <a:t>Low Level Jets</a:t>
            </a:r>
          </a:p>
          <a:p>
            <a:pPr marL="1257300" lvl="3" indent="-342900">
              <a:buFont typeface="Wingdings" charset="2"/>
              <a:buChar char="Ø"/>
            </a:pPr>
            <a:r>
              <a:rPr lang="en-US" dirty="0" smtClean="0">
                <a:solidFill>
                  <a:srgbClr val="000090"/>
                </a:solidFill>
              </a:rPr>
              <a:t>Monsoon Troughs</a:t>
            </a:r>
            <a:endParaRPr lang="en-US" dirty="0" smtClean="0">
              <a:solidFill>
                <a:srgbClr val="000090"/>
              </a:solidFill>
            </a:endParaRPr>
          </a:p>
          <a:p>
            <a:pPr marL="342900" lvl="1" indent="-342900">
              <a:buFont typeface="Arial"/>
              <a:buChar char="•"/>
            </a:pPr>
            <a:endParaRPr lang="en-US" sz="2000" dirty="0" smtClean="0">
              <a:solidFill>
                <a:srgbClr val="000090"/>
              </a:solidFill>
            </a:endParaRPr>
          </a:p>
          <a:p>
            <a:pPr marL="342900" lvl="1" indent="-342900">
              <a:buFont typeface="Arial"/>
              <a:buChar char="•"/>
            </a:pPr>
            <a:endParaRPr lang="en-US" sz="2000" dirty="0" smtClean="0">
              <a:solidFill>
                <a:srgbClr val="0000FF"/>
              </a:solidFill>
            </a:endParaRPr>
          </a:p>
          <a:p>
            <a:pPr marL="342900" lvl="1" indent="-342900">
              <a:buFont typeface="Arial"/>
              <a:buChar char="•"/>
            </a:pPr>
            <a:endParaRPr lang="en-US" sz="2000" dirty="0" smtClean="0">
              <a:solidFill>
                <a:srgbClr val="0000FF"/>
              </a:solidFill>
            </a:endParaRPr>
          </a:p>
          <a:p>
            <a:endParaRPr lang="en-US" sz="2400" b="1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CAG Identification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289541" y="1215589"/>
            <a:ext cx="2106583" cy="1995993"/>
            <a:chOff x="5660154" y="883227"/>
            <a:chExt cx="2106583" cy="1995993"/>
          </a:xfrm>
        </p:grpSpPr>
        <p:sp>
          <p:nvSpPr>
            <p:cNvPr id="7" name="Oval 6"/>
            <p:cNvSpPr/>
            <p:nvPr/>
          </p:nvSpPr>
          <p:spPr>
            <a:xfrm>
              <a:off x="6043116" y="1235688"/>
              <a:ext cx="1330323" cy="1176819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5660154" y="883227"/>
              <a:ext cx="2106583" cy="1884641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089822" y="1861624"/>
              <a:ext cx="127470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kern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Value &gt; 1*10</a:t>
              </a:r>
              <a:r>
                <a:rPr lang="en-US" sz="1200" b="1" kern="1200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-5</a:t>
              </a:r>
              <a:r>
                <a:rPr lang="en-US" sz="1200" b="1" kern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s</a:t>
              </a:r>
              <a:r>
                <a:rPr lang="en-US" sz="1200" b="1" kern="1200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-1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995792" y="1338864"/>
              <a:ext cx="14348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500 </a:t>
              </a:r>
              <a:r>
                <a:rPr lang="en-US" sz="1200" b="1" dirty="0" smtClean="0">
                  <a:solidFill>
                    <a:srgbClr val="000000"/>
                  </a:solidFill>
                </a:rPr>
                <a:t>– </a:t>
              </a:r>
              <a:r>
                <a:rPr lang="en-US" sz="12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1000 km </a:t>
              </a:r>
            </a:p>
            <a:p>
              <a:pPr algn="ctr"/>
              <a:r>
                <a:rPr lang="en-US" sz="12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Circulation</a:t>
              </a:r>
              <a:endParaRPr lang="en-US" sz="1200" b="1" kern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431534" y="2230606"/>
              <a:ext cx="569387" cy="24622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00" kern="1200" dirty="0" smtClean="0"/>
                <a:t>500 km</a:t>
              </a:r>
              <a:endParaRPr lang="en-US" sz="1000" kern="1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90056" y="2632999"/>
              <a:ext cx="634383" cy="24622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00" kern="1200" dirty="0" smtClean="0"/>
                <a:t>1000 km</a:t>
              </a:r>
              <a:endParaRPr lang="en-US" sz="1000" kern="1200" dirty="0"/>
            </a:p>
          </p:txBody>
        </p:sp>
      </p:grpSp>
      <p:sp>
        <p:nvSpPr>
          <p:cNvPr id="13" name="Freeform 12"/>
          <p:cNvSpPr/>
          <p:nvPr/>
        </p:nvSpPr>
        <p:spPr>
          <a:xfrm rot="10800000">
            <a:off x="7062849" y="2842008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6956437" y="1366679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 rot="16200000">
            <a:off x="6228778" y="2102510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 rot="5400000">
            <a:off x="7819077" y="2016967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238805" y="2189697"/>
            <a:ext cx="2150096" cy="674637"/>
            <a:chOff x="417967" y="2223355"/>
            <a:chExt cx="3307840" cy="1037903"/>
          </a:xfrm>
        </p:grpSpPr>
        <p:pic>
          <p:nvPicPr>
            <p:cNvPr id="22" name="Picture 21" descr="Screen shot 2012-04-13 at 6.04.33 PM.png"/>
            <p:cNvPicPr>
              <a:picLocks noChangeAspect="1"/>
            </p:cNvPicPr>
            <p:nvPr/>
          </p:nvPicPr>
          <p:blipFill rotWithShape="1">
            <a:blip r:embed="rId2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477"/>
            <a:stretch/>
          </p:blipFill>
          <p:spPr>
            <a:xfrm>
              <a:off x="417967" y="2223355"/>
              <a:ext cx="3307840" cy="1003133"/>
            </a:xfrm>
            <a:prstGeom prst="rect">
              <a:avLst/>
            </a:prstGeom>
          </p:spPr>
        </p:pic>
        <p:pic>
          <p:nvPicPr>
            <p:cNvPr id="23" name="Picture 22" descr="Screen shot 2012-04-13 at 6.04.33 PM.png"/>
            <p:cNvPicPr>
              <a:picLocks noChangeAspect="1"/>
            </p:cNvPicPr>
            <p:nvPr/>
          </p:nvPicPr>
          <p:blipFill rotWithShape="1">
            <a:blip r:embed="rId2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851" r="69936" b="37968"/>
            <a:stretch/>
          </p:blipFill>
          <p:spPr>
            <a:xfrm>
              <a:off x="417967" y="2396328"/>
              <a:ext cx="994462" cy="47079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4" name="Rectangle 23"/>
            <p:cNvSpPr/>
            <p:nvPr/>
          </p:nvSpPr>
          <p:spPr>
            <a:xfrm>
              <a:off x="417968" y="2994579"/>
              <a:ext cx="994462" cy="2666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632618" y="2204085"/>
            <a:ext cx="2243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dirty="0" smtClean="0"/>
              <a:t>Using Stokes’s theorem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7292381" y="2123859"/>
            <a:ext cx="118872" cy="11887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74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CAG Climatology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8074" y="1052279"/>
            <a:ext cx="74449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 smtClean="0"/>
              <a:t>42 Cases over a 31 year period (1980-2010)</a:t>
            </a:r>
          </a:p>
          <a:p>
            <a:pPr marL="800100" lvl="2" indent="-342900">
              <a:spcAft>
                <a:spcPts val="1200"/>
              </a:spcAft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Case of CAG that occurred in October 2005 (large blue dot</a:t>
            </a:r>
            <a:r>
              <a:rPr lang="en-US" sz="2000" b="1" dirty="0" smtClean="0">
                <a:solidFill>
                  <a:srgbClr val="000090"/>
                </a:solidFill>
              </a:rPr>
              <a:t>)</a:t>
            </a:r>
            <a:endParaRPr lang="en-US" sz="2000" dirty="0" smtClean="0">
              <a:solidFill>
                <a:srgbClr val="00009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585" y="2645741"/>
            <a:ext cx="6096000" cy="397256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4231121" y="4467379"/>
            <a:ext cx="137160" cy="137160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737412" y="4011411"/>
            <a:ext cx="493709" cy="45596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06729" y="3662701"/>
            <a:ext cx="211023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CAG 1: </a:t>
            </a:r>
            <a:r>
              <a:rPr lang="en-US" dirty="0" smtClean="0"/>
              <a:t>Oct 3 – Oct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41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860" y="1618828"/>
            <a:ext cx="4909439" cy="46855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Motivation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7947" y="1744872"/>
            <a:ext cx="21577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1200 UTC 3 Oct 2005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3246" t="94021" r="46632"/>
          <a:stretch/>
        </p:blipFill>
        <p:spPr>
          <a:xfrm>
            <a:off x="4574205" y="6399823"/>
            <a:ext cx="3668772" cy="356082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03201" y="1618828"/>
            <a:ext cx="3568580" cy="4773505"/>
          </a:xfrm>
        </p:spPr>
        <p:txBody>
          <a:bodyPr>
            <a:noAutofit/>
          </a:bodyPr>
          <a:lstStyle/>
          <a:p>
            <a:r>
              <a:rPr lang="en-US" sz="2200" b="1" dirty="0" smtClean="0"/>
              <a:t>Gyre circulations are rarely studied in the Atlantic </a:t>
            </a:r>
            <a:r>
              <a:rPr lang="en-US" sz="2200" b="1" dirty="0" smtClean="0"/>
              <a:t>basin</a:t>
            </a:r>
          </a:p>
          <a:p>
            <a:pPr lvl="1"/>
            <a:r>
              <a:rPr lang="en-US" sz="1800" b="1" dirty="0" smtClean="0">
                <a:solidFill>
                  <a:schemeClr val="bg1">
                    <a:lumMod val="85000"/>
                  </a:schemeClr>
                </a:solidFill>
              </a:rPr>
              <a:t>Sometimes associated with Tropical Cyclones (TCs)</a:t>
            </a:r>
            <a:endParaRPr lang="en-US" sz="18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200" b="1" dirty="0">
                <a:solidFill>
                  <a:schemeClr val="bg1">
                    <a:lumMod val="85000"/>
                  </a:schemeClr>
                </a:solidFill>
              </a:rPr>
              <a:t>Frequently result in significant societal impact (flooding</a:t>
            </a:r>
            <a:r>
              <a:rPr lang="en-US" sz="2200" b="1" dirty="0" smtClean="0">
                <a:solidFill>
                  <a:schemeClr val="bg1">
                    <a:lumMod val="85000"/>
                  </a:schemeClr>
                </a:solidFill>
              </a:rPr>
              <a:t>)</a:t>
            </a:r>
            <a:endParaRPr lang="en-US" sz="22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200" b="1" dirty="0" smtClean="0">
                <a:solidFill>
                  <a:schemeClr val="bg1">
                    <a:lumMod val="85000"/>
                  </a:schemeClr>
                </a:solidFill>
              </a:rPr>
              <a:t>Track uncertainty resulting from               </a:t>
            </a:r>
            <a:r>
              <a:rPr lang="en-US" sz="2200" b="1" dirty="0" smtClean="0">
                <a:solidFill>
                  <a:schemeClr val="bg1">
                    <a:lumMod val="85000"/>
                  </a:schemeClr>
                </a:solidFill>
              </a:rPr>
              <a:t>gyre – tropical cyclone (TC) interactions</a:t>
            </a:r>
          </a:p>
          <a:p>
            <a:pPr lvl="1"/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TC Stan (2005)</a:t>
            </a:r>
            <a:endParaRPr lang="en-US" sz="2200" b="1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93001" y="1035278"/>
            <a:ext cx="39499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850-hPa cyclonic vorticity (shaded, &gt; 1 x 10</a:t>
            </a:r>
            <a:r>
              <a:rPr lang="en-US" sz="1400" b="1" baseline="30000" dirty="0"/>
              <a:t>-5</a:t>
            </a:r>
            <a:r>
              <a:rPr lang="en-US" sz="1400" b="1" dirty="0"/>
              <a:t> s</a:t>
            </a:r>
            <a:r>
              <a:rPr lang="en-US" sz="1400" b="1" baseline="30000" dirty="0"/>
              <a:t>-1</a:t>
            </a:r>
            <a:r>
              <a:rPr lang="en-US" sz="1400" b="1" dirty="0" smtClean="0"/>
              <a:t>)</a:t>
            </a:r>
          </a:p>
          <a:p>
            <a:r>
              <a:rPr lang="en-US" sz="1400" b="1" dirty="0"/>
              <a:t>850-hPa Winds (vectors, 5-15 m s</a:t>
            </a:r>
            <a:r>
              <a:rPr lang="en-US" sz="1400" b="1" baseline="30000" dirty="0"/>
              <a:t>-1</a:t>
            </a:r>
            <a:r>
              <a:rPr lang="en-US" sz="1400" b="1" dirty="0"/>
              <a:t>)</a:t>
            </a:r>
          </a:p>
          <a:p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693171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2860574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0000"/>
                </a:solidFill>
              </a:rPr>
              <a:t>Synoptic Evolution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878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3714"/>
            <a:ext cx="4681093" cy="44676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624"/>
          <a:stretch/>
        </p:blipFill>
        <p:spPr>
          <a:xfrm>
            <a:off x="4726172" y="1980186"/>
            <a:ext cx="4417828" cy="44676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69148" y="2360294"/>
            <a:ext cx="21577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0000 UTC 1 Oct 2005</a:t>
            </a:r>
            <a:endParaRPr lang="en-US" dirty="0"/>
          </a:p>
        </p:txBody>
      </p:sp>
      <p:sp>
        <p:nvSpPr>
          <p:cNvPr id="13" name="Multiply 12"/>
          <p:cNvSpPr/>
          <p:nvPr/>
        </p:nvSpPr>
        <p:spPr>
          <a:xfrm>
            <a:off x="3297100" y="4399895"/>
            <a:ext cx="365760" cy="365760"/>
          </a:xfrm>
          <a:prstGeom prst="mathMultiply">
            <a:avLst>
              <a:gd name="adj1" fmla="val 19817"/>
            </a:avLst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ultiply 13"/>
          <p:cNvSpPr/>
          <p:nvPr/>
        </p:nvSpPr>
        <p:spPr>
          <a:xfrm>
            <a:off x="7760103" y="4399895"/>
            <a:ext cx="365760" cy="365760"/>
          </a:xfrm>
          <a:prstGeom prst="mathMultiply">
            <a:avLst>
              <a:gd name="adj1" fmla="val 19817"/>
            </a:avLst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72049" y="1039046"/>
            <a:ext cx="42064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850-hPa cyclonic </a:t>
            </a:r>
            <a:r>
              <a:rPr lang="en-US" sz="1400" dirty="0"/>
              <a:t>v</a:t>
            </a:r>
            <a:r>
              <a:rPr lang="en-US" sz="1400" dirty="0" smtClean="0"/>
              <a:t>orticity (shaded, &gt; 1 x 10</a:t>
            </a:r>
            <a:r>
              <a:rPr lang="en-US" sz="1400" baseline="30000" dirty="0" smtClean="0"/>
              <a:t>-5</a:t>
            </a:r>
            <a:r>
              <a:rPr lang="en-US" sz="1400" dirty="0" smtClean="0"/>
              <a:t> s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500-1000 km layer mean 850-hPa area </a:t>
            </a:r>
            <a:r>
              <a:rPr lang="en-US" sz="1400" dirty="0"/>
              <a:t>a</a:t>
            </a:r>
            <a:r>
              <a:rPr lang="en-US" sz="1400" dirty="0" smtClean="0"/>
              <a:t>verage Vorticity (black contours, &gt; 1 x 10</a:t>
            </a:r>
            <a:r>
              <a:rPr lang="en-US" sz="1400" baseline="30000" dirty="0" smtClean="0"/>
              <a:t>-5  </a:t>
            </a:r>
            <a:r>
              <a:rPr lang="en-US" sz="1400" dirty="0" smtClean="0"/>
              <a:t>s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850-hPa </a:t>
            </a:r>
            <a:r>
              <a:rPr lang="en-US" sz="1400" dirty="0" smtClean="0"/>
              <a:t>winds </a:t>
            </a:r>
            <a:r>
              <a:rPr lang="en-US" sz="1400" dirty="0" smtClean="0"/>
              <a:t>(vectors, 5-15 m s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4820665" y="1665937"/>
            <a:ext cx="4206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Infrared Brightness Temperature (shaded, </a:t>
            </a:r>
            <a:r>
              <a:rPr lang="en-US" sz="1400" baseline="30000" dirty="0" smtClean="0"/>
              <a:t>o</a:t>
            </a:r>
            <a:r>
              <a:rPr lang="en-US" sz="1400" dirty="0" smtClean="0"/>
              <a:t>C)</a:t>
            </a:r>
            <a:endParaRPr lang="en-US" sz="140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0" y="1282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0000"/>
                </a:solidFill>
              </a:rPr>
              <a:t>Synoptic Evolution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3246" t="94021" r="46632"/>
          <a:stretch/>
        </p:blipFill>
        <p:spPr>
          <a:xfrm>
            <a:off x="552668" y="6471308"/>
            <a:ext cx="3668772" cy="3560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44740" t="94361"/>
          <a:stretch/>
        </p:blipFill>
        <p:spPr>
          <a:xfrm>
            <a:off x="5220850" y="6447792"/>
            <a:ext cx="3676879" cy="38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44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5466"/>
            <a:ext cx="4681093" cy="44676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419"/>
          <a:stretch/>
        </p:blipFill>
        <p:spPr>
          <a:xfrm>
            <a:off x="4716609" y="1975466"/>
            <a:ext cx="4427391" cy="44676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69148" y="2360294"/>
            <a:ext cx="21577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1200 UTC 2 Oct 2005</a:t>
            </a:r>
            <a:endParaRPr lang="en-US" dirty="0"/>
          </a:p>
        </p:txBody>
      </p:sp>
      <p:sp>
        <p:nvSpPr>
          <p:cNvPr id="10" name="Multiply 9"/>
          <p:cNvSpPr/>
          <p:nvPr/>
        </p:nvSpPr>
        <p:spPr>
          <a:xfrm>
            <a:off x="3104665" y="4168991"/>
            <a:ext cx="365760" cy="365760"/>
          </a:xfrm>
          <a:prstGeom prst="mathMultiply">
            <a:avLst>
              <a:gd name="adj1" fmla="val 19817"/>
            </a:avLst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ultiply 10"/>
          <p:cNvSpPr/>
          <p:nvPr/>
        </p:nvSpPr>
        <p:spPr>
          <a:xfrm>
            <a:off x="7567668" y="4168991"/>
            <a:ext cx="365760" cy="365760"/>
          </a:xfrm>
          <a:prstGeom prst="mathMultiply">
            <a:avLst>
              <a:gd name="adj1" fmla="val 19817"/>
            </a:avLst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820665" y="1665937"/>
            <a:ext cx="4206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Infrared Brightness Temperature (shaded, </a:t>
            </a:r>
            <a:r>
              <a:rPr lang="en-US" sz="1400" baseline="30000" dirty="0" smtClean="0"/>
              <a:t>o</a:t>
            </a:r>
            <a:r>
              <a:rPr lang="en-US" sz="1400" dirty="0" smtClean="0"/>
              <a:t>C)</a:t>
            </a:r>
            <a:endParaRPr lang="en-US" sz="1400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1282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0000"/>
                </a:solidFill>
              </a:rPr>
              <a:t>Synoptic Evolution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2049" y="1039046"/>
            <a:ext cx="42064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850-hPa cyclonic </a:t>
            </a:r>
            <a:r>
              <a:rPr lang="en-US" sz="1400" dirty="0"/>
              <a:t>v</a:t>
            </a:r>
            <a:r>
              <a:rPr lang="en-US" sz="1400" dirty="0" smtClean="0"/>
              <a:t>orticity (shaded, &gt; 1 x 10</a:t>
            </a:r>
            <a:r>
              <a:rPr lang="en-US" sz="1400" baseline="30000" dirty="0" smtClean="0"/>
              <a:t>-5</a:t>
            </a:r>
            <a:r>
              <a:rPr lang="en-US" sz="1400" dirty="0" smtClean="0"/>
              <a:t> s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500-1000 km layer mean 850-hPa area </a:t>
            </a:r>
            <a:r>
              <a:rPr lang="en-US" sz="1400" dirty="0"/>
              <a:t>a</a:t>
            </a:r>
            <a:r>
              <a:rPr lang="en-US" sz="1400" dirty="0" smtClean="0"/>
              <a:t>verage Vorticity (black contours, &gt; 1 x 10</a:t>
            </a:r>
            <a:r>
              <a:rPr lang="en-US" sz="1400" baseline="30000" dirty="0" smtClean="0"/>
              <a:t>-5  </a:t>
            </a:r>
            <a:r>
              <a:rPr lang="en-US" sz="1400" dirty="0" smtClean="0"/>
              <a:t>s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850-hPa </a:t>
            </a:r>
            <a:r>
              <a:rPr lang="en-US" sz="1400" dirty="0" smtClean="0"/>
              <a:t>winds </a:t>
            </a:r>
            <a:r>
              <a:rPr lang="en-US" sz="1400" dirty="0" smtClean="0"/>
              <a:t>(vectors, 5-15 m s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3246" t="94021" r="46632"/>
          <a:stretch/>
        </p:blipFill>
        <p:spPr>
          <a:xfrm>
            <a:off x="552668" y="6471308"/>
            <a:ext cx="3668772" cy="3560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44740" t="94361"/>
          <a:stretch/>
        </p:blipFill>
        <p:spPr>
          <a:xfrm>
            <a:off x="5220850" y="6447792"/>
            <a:ext cx="3676879" cy="38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88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907" y="1975465"/>
            <a:ext cx="4681093" cy="44676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73672"/>
            <a:ext cx="4681093" cy="44676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9148" y="2360294"/>
            <a:ext cx="21577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0000 UTC 3 Oct 2005</a:t>
            </a:r>
            <a:endParaRPr lang="en-US" dirty="0"/>
          </a:p>
        </p:txBody>
      </p:sp>
      <p:sp>
        <p:nvSpPr>
          <p:cNvPr id="9" name="Multiply 8"/>
          <p:cNvSpPr/>
          <p:nvPr/>
        </p:nvSpPr>
        <p:spPr>
          <a:xfrm>
            <a:off x="2860914" y="4207475"/>
            <a:ext cx="365760" cy="365760"/>
          </a:xfrm>
          <a:prstGeom prst="mathMultiply">
            <a:avLst>
              <a:gd name="adj1" fmla="val 19817"/>
            </a:avLst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ultiply 9"/>
          <p:cNvSpPr/>
          <p:nvPr/>
        </p:nvSpPr>
        <p:spPr>
          <a:xfrm>
            <a:off x="7323917" y="4207475"/>
            <a:ext cx="365760" cy="365760"/>
          </a:xfrm>
          <a:prstGeom prst="mathMultiply">
            <a:avLst>
              <a:gd name="adj1" fmla="val 19817"/>
            </a:avLst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820665" y="1665937"/>
            <a:ext cx="4206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Infrared Brightness Temperature (shaded, </a:t>
            </a:r>
            <a:r>
              <a:rPr lang="en-US" sz="1400" baseline="30000" dirty="0" smtClean="0"/>
              <a:t>o</a:t>
            </a:r>
            <a:r>
              <a:rPr lang="en-US" sz="1400" dirty="0" smtClean="0"/>
              <a:t>C)</a:t>
            </a:r>
            <a:endParaRPr lang="en-US" sz="14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1282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0000"/>
                </a:solidFill>
              </a:rPr>
              <a:t>Synoptic Evolution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2049" y="1039046"/>
            <a:ext cx="42064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850-hPa cyclonic </a:t>
            </a:r>
            <a:r>
              <a:rPr lang="en-US" sz="1400" dirty="0"/>
              <a:t>v</a:t>
            </a:r>
            <a:r>
              <a:rPr lang="en-US" sz="1400" dirty="0" smtClean="0"/>
              <a:t>orticity (shaded, &gt; 1 x 10</a:t>
            </a:r>
            <a:r>
              <a:rPr lang="en-US" sz="1400" baseline="30000" dirty="0" smtClean="0"/>
              <a:t>-5</a:t>
            </a:r>
            <a:r>
              <a:rPr lang="en-US" sz="1400" dirty="0" smtClean="0"/>
              <a:t> s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500-1000 km layer mean 850-hPa area </a:t>
            </a:r>
            <a:r>
              <a:rPr lang="en-US" sz="1400" dirty="0"/>
              <a:t>a</a:t>
            </a:r>
            <a:r>
              <a:rPr lang="en-US" sz="1400" dirty="0" smtClean="0"/>
              <a:t>verage Vorticity (black contours, &gt; 1 x 10</a:t>
            </a:r>
            <a:r>
              <a:rPr lang="en-US" sz="1400" baseline="30000" dirty="0" smtClean="0"/>
              <a:t>-5  </a:t>
            </a:r>
            <a:r>
              <a:rPr lang="en-US" sz="1400" dirty="0" smtClean="0"/>
              <a:t>s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850-hPa </a:t>
            </a:r>
            <a:r>
              <a:rPr lang="en-US" sz="1400" dirty="0" smtClean="0"/>
              <a:t>winds </a:t>
            </a:r>
            <a:r>
              <a:rPr lang="en-US" sz="1400" dirty="0" smtClean="0"/>
              <a:t>(vectors, 5-15 m s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3246" t="94021" r="46632"/>
          <a:stretch/>
        </p:blipFill>
        <p:spPr>
          <a:xfrm>
            <a:off x="552668" y="6471308"/>
            <a:ext cx="3668772" cy="3560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44740" t="94361"/>
          <a:stretch/>
        </p:blipFill>
        <p:spPr>
          <a:xfrm>
            <a:off x="5220850" y="6447792"/>
            <a:ext cx="3676879" cy="38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29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907" y="1975461"/>
            <a:ext cx="4681093" cy="44676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75461"/>
            <a:ext cx="4681093" cy="44676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69148" y="2360294"/>
            <a:ext cx="21577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1200 UTC 3 Oct 2005</a:t>
            </a:r>
            <a:endParaRPr lang="en-US" dirty="0"/>
          </a:p>
        </p:txBody>
      </p:sp>
      <p:sp>
        <p:nvSpPr>
          <p:cNvPr id="10" name="Multiply 9"/>
          <p:cNvSpPr/>
          <p:nvPr/>
        </p:nvSpPr>
        <p:spPr>
          <a:xfrm>
            <a:off x="2873743" y="4168991"/>
            <a:ext cx="365760" cy="365760"/>
          </a:xfrm>
          <a:prstGeom prst="mathMultiply">
            <a:avLst>
              <a:gd name="adj1" fmla="val 19817"/>
            </a:avLst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ultiply 10"/>
          <p:cNvSpPr/>
          <p:nvPr/>
        </p:nvSpPr>
        <p:spPr>
          <a:xfrm>
            <a:off x="7336746" y="4168991"/>
            <a:ext cx="365760" cy="365760"/>
          </a:xfrm>
          <a:prstGeom prst="mathMultiply">
            <a:avLst>
              <a:gd name="adj1" fmla="val 19817"/>
            </a:avLst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820665" y="1665937"/>
            <a:ext cx="4206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Infrared Brightness Temperature (shaded, </a:t>
            </a:r>
            <a:r>
              <a:rPr lang="en-US" sz="1400" baseline="30000" dirty="0" smtClean="0"/>
              <a:t>o</a:t>
            </a:r>
            <a:r>
              <a:rPr lang="en-US" sz="1400" dirty="0" smtClean="0"/>
              <a:t>C)</a:t>
            </a:r>
            <a:endParaRPr lang="en-US" sz="14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1282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0000"/>
                </a:solidFill>
              </a:rPr>
              <a:t>Synoptic Evolution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2049" y="1039046"/>
            <a:ext cx="42064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850-hPa cyclonic </a:t>
            </a:r>
            <a:r>
              <a:rPr lang="en-US" sz="1400" dirty="0"/>
              <a:t>v</a:t>
            </a:r>
            <a:r>
              <a:rPr lang="en-US" sz="1400" dirty="0" smtClean="0"/>
              <a:t>orticity (shaded, &gt; 1 x 10</a:t>
            </a:r>
            <a:r>
              <a:rPr lang="en-US" sz="1400" baseline="30000" dirty="0" smtClean="0"/>
              <a:t>-5</a:t>
            </a:r>
            <a:r>
              <a:rPr lang="en-US" sz="1400" dirty="0" smtClean="0"/>
              <a:t> s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500-1000 km layer mean 850-hPa area </a:t>
            </a:r>
            <a:r>
              <a:rPr lang="en-US" sz="1400" dirty="0"/>
              <a:t>a</a:t>
            </a:r>
            <a:r>
              <a:rPr lang="en-US" sz="1400" dirty="0" smtClean="0"/>
              <a:t>verage Vorticity (black contours, &gt; 1 x 10</a:t>
            </a:r>
            <a:r>
              <a:rPr lang="en-US" sz="1400" baseline="30000" dirty="0" smtClean="0"/>
              <a:t>-5  </a:t>
            </a:r>
            <a:r>
              <a:rPr lang="en-US" sz="1400" dirty="0" smtClean="0"/>
              <a:t>s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850-hPa </a:t>
            </a:r>
            <a:r>
              <a:rPr lang="en-US" sz="1400" dirty="0" smtClean="0"/>
              <a:t>winds </a:t>
            </a:r>
            <a:r>
              <a:rPr lang="en-US" sz="1400" dirty="0" smtClean="0"/>
              <a:t>(vectors, 5-15 m s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3246" t="94021" r="46632"/>
          <a:stretch/>
        </p:blipFill>
        <p:spPr>
          <a:xfrm>
            <a:off x="552668" y="6471308"/>
            <a:ext cx="3668772" cy="3560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44740" t="94361"/>
          <a:stretch/>
        </p:blipFill>
        <p:spPr>
          <a:xfrm>
            <a:off x="5220850" y="6447792"/>
            <a:ext cx="3676879" cy="38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87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907" y="1975464"/>
            <a:ext cx="4681093" cy="44676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73714"/>
            <a:ext cx="4681093" cy="44676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69148" y="2360294"/>
            <a:ext cx="21577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0000 UTC 4 Oct 2005</a:t>
            </a:r>
            <a:endParaRPr lang="en-US" dirty="0"/>
          </a:p>
        </p:txBody>
      </p:sp>
      <p:sp>
        <p:nvSpPr>
          <p:cNvPr id="8" name="Multiply 7"/>
          <p:cNvSpPr/>
          <p:nvPr/>
        </p:nvSpPr>
        <p:spPr>
          <a:xfrm>
            <a:off x="2892981" y="4141195"/>
            <a:ext cx="365760" cy="365760"/>
          </a:xfrm>
          <a:prstGeom prst="mathMultiply">
            <a:avLst>
              <a:gd name="adj1" fmla="val 19817"/>
            </a:avLst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ultiply 8"/>
          <p:cNvSpPr/>
          <p:nvPr/>
        </p:nvSpPr>
        <p:spPr>
          <a:xfrm>
            <a:off x="7285430" y="4141195"/>
            <a:ext cx="365760" cy="365760"/>
          </a:xfrm>
          <a:prstGeom prst="mathMultiply">
            <a:avLst>
              <a:gd name="adj1" fmla="val 19817"/>
            </a:avLst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820665" y="1665937"/>
            <a:ext cx="4206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Infrared Brightness Temperature (shaded, </a:t>
            </a:r>
            <a:r>
              <a:rPr lang="en-US" sz="1400" baseline="30000" dirty="0" smtClean="0"/>
              <a:t>o</a:t>
            </a:r>
            <a:r>
              <a:rPr lang="en-US" sz="1400" dirty="0" smtClean="0"/>
              <a:t>C)</a:t>
            </a:r>
            <a:endParaRPr lang="en-US" sz="14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1282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0000"/>
                </a:solidFill>
              </a:rPr>
              <a:t>Synoptic Evolution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2049" y="1039046"/>
            <a:ext cx="42064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850-hPa cyclonic </a:t>
            </a:r>
            <a:r>
              <a:rPr lang="en-US" sz="1400" dirty="0"/>
              <a:t>v</a:t>
            </a:r>
            <a:r>
              <a:rPr lang="en-US" sz="1400" dirty="0" smtClean="0"/>
              <a:t>orticity (shaded, &gt; 1 x 10</a:t>
            </a:r>
            <a:r>
              <a:rPr lang="en-US" sz="1400" baseline="30000" dirty="0" smtClean="0"/>
              <a:t>-5</a:t>
            </a:r>
            <a:r>
              <a:rPr lang="en-US" sz="1400" dirty="0" smtClean="0"/>
              <a:t> s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500-1000 km layer mean 850-hPa area </a:t>
            </a:r>
            <a:r>
              <a:rPr lang="en-US" sz="1400" dirty="0"/>
              <a:t>a</a:t>
            </a:r>
            <a:r>
              <a:rPr lang="en-US" sz="1400" dirty="0" smtClean="0"/>
              <a:t>verage Vorticity (black contours, &gt; 1 x 10</a:t>
            </a:r>
            <a:r>
              <a:rPr lang="en-US" sz="1400" baseline="30000" dirty="0" smtClean="0"/>
              <a:t>-5  </a:t>
            </a:r>
            <a:r>
              <a:rPr lang="en-US" sz="1400" dirty="0" smtClean="0"/>
              <a:t>s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850-hPa </a:t>
            </a:r>
            <a:r>
              <a:rPr lang="en-US" sz="1400" dirty="0" smtClean="0"/>
              <a:t>winds </a:t>
            </a:r>
            <a:r>
              <a:rPr lang="en-US" sz="1400" dirty="0" smtClean="0"/>
              <a:t>(vectors, 5-15 m s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3246" t="94021" r="46632"/>
          <a:stretch/>
        </p:blipFill>
        <p:spPr>
          <a:xfrm>
            <a:off x="552668" y="6471308"/>
            <a:ext cx="3668772" cy="3560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44740" t="94361"/>
          <a:stretch/>
        </p:blipFill>
        <p:spPr>
          <a:xfrm>
            <a:off x="5220850" y="6447792"/>
            <a:ext cx="3676879" cy="38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62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907" y="1975464"/>
            <a:ext cx="4681093" cy="44676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73714"/>
            <a:ext cx="4681093" cy="44676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69148" y="2360294"/>
            <a:ext cx="21577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1200 UTC 4 Oct 2005</a:t>
            </a:r>
            <a:endParaRPr lang="en-US" dirty="0"/>
          </a:p>
        </p:txBody>
      </p:sp>
      <p:sp>
        <p:nvSpPr>
          <p:cNvPr id="6" name="Multiply 5"/>
          <p:cNvSpPr/>
          <p:nvPr/>
        </p:nvSpPr>
        <p:spPr>
          <a:xfrm>
            <a:off x="2497433" y="4371029"/>
            <a:ext cx="365760" cy="365760"/>
          </a:xfrm>
          <a:prstGeom prst="mathMultiply">
            <a:avLst>
              <a:gd name="adj1" fmla="val 19817"/>
            </a:avLst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ultiply 6"/>
          <p:cNvSpPr/>
          <p:nvPr/>
        </p:nvSpPr>
        <p:spPr>
          <a:xfrm>
            <a:off x="7054508" y="4371029"/>
            <a:ext cx="365760" cy="365760"/>
          </a:xfrm>
          <a:prstGeom prst="mathMultiply">
            <a:avLst>
              <a:gd name="adj1" fmla="val 19817"/>
            </a:avLst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820665" y="1665937"/>
            <a:ext cx="4206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Infrared Brightness Temperature (shaded, </a:t>
            </a:r>
            <a:r>
              <a:rPr lang="en-US" sz="1400" baseline="30000" dirty="0" smtClean="0"/>
              <a:t>o</a:t>
            </a:r>
            <a:r>
              <a:rPr lang="en-US" sz="1400" dirty="0" smtClean="0"/>
              <a:t>C)</a:t>
            </a:r>
            <a:endParaRPr lang="en-US" sz="14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1282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0000"/>
                </a:solidFill>
              </a:rPr>
              <a:t>Synoptic Evolution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2049" y="1039046"/>
            <a:ext cx="42064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850-hPa cyclonic </a:t>
            </a:r>
            <a:r>
              <a:rPr lang="en-US" sz="1400" dirty="0"/>
              <a:t>v</a:t>
            </a:r>
            <a:r>
              <a:rPr lang="en-US" sz="1400" dirty="0" smtClean="0"/>
              <a:t>orticity (shaded, &gt; 1 x 10</a:t>
            </a:r>
            <a:r>
              <a:rPr lang="en-US" sz="1400" baseline="30000" dirty="0" smtClean="0"/>
              <a:t>-5</a:t>
            </a:r>
            <a:r>
              <a:rPr lang="en-US" sz="1400" dirty="0" smtClean="0"/>
              <a:t> s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500-1000 km layer mean 850-hPa area </a:t>
            </a:r>
            <a:r>
              <a:rPr lang="en-US" sz="1400" dirty="0"/>
              <a:t>a</a:t>
            </a:r>
            <a:r>
              <a:rPr lang="en-US" sz="1400" dirty="0" smtClean="0"/>
              <a:t>verage Vorticity (black contours, &gt; 1 x 10</a:t>
            </a:r>
            <a:r>
              <a:rPr lang="en-US" sz="1400" baseline="30000" dirty="0" smtClean="0"/>
              <a:t>-5  </a:t>
            </a:r>
            <a:r>
              <a:rPr lang="en-US" sz="1400" dirty="0" smtClean="0"/>
              <a:t>s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850-hPa </a:t>
            </a:r>
            <a:r>
              <a:rPr lang="en-US" sz="1400" dirty="0" smtClean="0"/>
              <a:t>winds </a:t>
            </a:r>
            <a:r>
              <a:rPr lang="en-US" sz="1400" dirty="0" smtClean="0"/>
              <a:t>(vectors, 5-15 m s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3246" t="94021" r="46632"/>
          <a:stretch/>
        </p:blipFill>
        <p:spPr>
          <a:xfrm>
            <a:off x="552668" y="6471308"/>
            <a:ext cx="3668772" cy="3560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44740" t="94361"/>
          <a:stretch/>
        </p:blipFill>
        <p:spPr>
          <a:xfrm>
            <a:off x="5220850" y="6447792"/>
            <a:ext cx="3676879" cy="38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81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907" y="1975463"/>
            <a:ext cx="4681093" cy="44676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73714"/>
            <a:ext cx="4681093" cy="44676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69148" y="2360294"/>
            <a:ext cx="21577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0000 UTC 5 Oct 2005</a:t>
            </a:r>
            <a:endParaRPr lang="en-US" dirty="0"/>
          </a:p>
        </p:txBody>
      </p:sp>
      <p:sp>
        <p:nvSpPr>
          <p:cNvPr id="6" name="Multiply 5"/>
          <p:cNvSpPr/>
          <p:nvPr/>
        </p:nvSpPr>
        <p:spPr>
          <a:xfrm>
            <a:off x="2217324" y="4232061"/>
            <a:ext cx="365760" cy="365760"/>
          </a:xfrm>
          <a:prstGeom prst="mathMultiply">
            <a:avLst>
              <a:gd name="adj1" fmla="val 19817"/>
            </a:avLst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ultiply 6"/>
          <p:cNvSpPr/>
          <p:nvPr/>
        </p:nvSpPr>
        <p:spPr>
          <a:xfrm>
            <a:off x="6656809" y="4232061"/>
            <a:ext cx="365760" cy="365760"/>
          </a:xfrm>
          <a:prstGeom prst="mathMultiply">
            <a:avLst>
              <a:gd name="adj1" fmla="val 19817"/>
            </a:avLst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820665" y="1665937"/>
            <a:ext cx="4206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Infrared Brightness Temperature (shaded, </a:t>
            </a:r>
            <a:r>
              <a:rPr lang="en-US" sz="1400" baseline="30000" dirty="0" smtClean="0"/>
              <a:t>o</a:t>
            </a:r>
            <a:r>
              <a:rPr lang="en-US" sz="1400" dirty="0" smtClean="0"/>
              <a:t>C)</a:t>
            </a:r>
            <a:endParaRPr lang="en-US" sz="14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1282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0000"/>
                </a:solidFill>
              </a:rPr>
              <a:t>Synoptic Evolution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2049" y="1039046"/>
            <a:ext cx="42064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850-hPa cyclonic </a:t>
            </a:r>
            <a:r>
              <a:rPr lang="en-US" sz="1400" dirty="0"/>
              <a:t>v</a:t>
            </a:r>
            <a:r>
              <a:rPr lang="en-US" sz="1400" dirty="0" smtClean="0"/>
              <a:t>orticity (shaded, &gt; 1 x 10</a:t>
            </a:r>
            <a:r>
              <a:rPr lang="en-US" sz="1400" baseline="30000" dirty="0" smtClean="0"/>
              <a:t>-5</a:t>
            </a:r>
            <a:r>
              <a:rPr lang="en-US" sz="1400" dirty="0" smtClean="0"/>
              <a:t> s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500-1000 km layer mean 850-hPa area </a:t>
            </a:r>
            <a:r>
              <a:rPr lang="en-US" sz="1400" dirty="0"/>
              <a:t>a</a:t>
            </a:r>
            <a:r>
              <a:rPr lang="en-US" sz="1400" dirty="0" smtClean="0"/>
              <a:t>verage Vorticity (black contours, &gt; 1 x 10</a:t>
            </a:r>
            <a:r>
              <a:rPr lang="en-US" sz="1400" baseline="30000" dirty="0" smtClean="0"/>
              <a:t>-5  </a:t>
            </a:r>
            <a:r>
              <a:rPr lang="en-US" sz="1400" dirty="0" smtClean="0"/>
              <a:t>s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850-hPa </a:t>
            </a:r>
            <a:r>
              <a:rPr lang="en-US" sz="1400" dirty="0" smtClean="0"/>
              <a:t>winds </a:t>
            </a:r>
            <a:r>
              <a:rPr lang="en-US" sz="1400" dirty="0" smtClean="0"/>
              <a:t>(vectors, 5-15 m s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3246" t="94021" r="46632"/>
          <a:stretch/>
        </p:blipFill>
        <p:spPr>
          <a:xfrm>
            <a:off x="552668" y="6471308"/>
            <a:ext cx="3668772" cy="3560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44740" t="94361"/>
          <a:stretch/>
        </p:blipFill>
        <p:spPr>
          <a:xfrm>
            <a:off x="5220850" y="6447792"/>
            <a:ext cx="3676879" cy="38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74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86057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0000"/>
                </a:solidFill>
              </a:rPr>
              <a:t>Comparison with GFS Forecast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117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907" y="1975468"/>
            <a:ext cx="4681093" cy="446760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75468"/>
            <a:ext cx="4681093" cy="4467606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7065141" y="3875754"/>
            <a:ext cx="1295424" cy="1846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0" y="1282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0000"/>
                </a:solidFill>
              </a:rPr>
              <a:t>Synoptic Evolution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69148" y="2360294"/>
            <a:ext cx="21577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0000 UTC 1 Oct 2005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8454426" y="3809822"/>
            <a:ext cx="109728" cy="109728"/>
          </a:xfrm>
          <a:prstGeom prst="ellipse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808712" y="4205948"/>
            <a:ext cx="109728" cy="109728"/>
          </a:xfrm>
          <a:prstGeom prst="ellipse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926476" y="3805354"/>
            <a:ext cx="165102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Large Position Error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75139" y="1021361"/>
            <a:ext cx="42064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850-hPa cyclonic </a:t>
            </a:r>
            <a:r>
              <a:rPr lang="en-US" sz="1400" dirty="0"/>
              <a:t>v</a:t>
            </a:r>
            <a:r>
              <a:rPr lang="en-US" sz="1400" dirty="0" smtClean="0"/>
              <a:t>orticity (shaded, &gt; 1 x 10</a:t>
            </a:r>
            <a:r>
              <a:rPr lang="en-US" sz="1400" baseline="30000" dirty="0" smtClean="0"/>
              <a:t>-5</a:t>
            </a:r>
            <a:r>
              <a:rPr lang="en-US" sz="1400" dirty="0" smtClean="0"/>
              <a:t> s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500-1000 km layer mean 850-hPa area </a:t>
            </a:r>
            <a:r>
              <a:rPr lang="en-US" sz="1400" dirty="0"/>
              <a:t>a</a:t>
            </a:r>
            <a:r>
              <a:rPr lang="en-US" sz="1400" dirty="0" smtClean="0"/>
              <a:t>verage Vorticity (black contours, &gt; 1 x 10</a:t>
            </a:r>
            <a:r>
              <a:rPr lang="en-US" sz="1400" baseline="30000" dirty="0" smtClean="0"/>
              <a:t>-5  </a:t>
            </a:r>
            <a:r>
              <a:rPr lang="en-US" sz="1400" dirty="0" smtClean="0"/>
              <a:t>s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850-hPa </a:t>
            </a:r>
            <a:r>
              <a:rPr lang="en-US" sz="1400" dirty="0" smtClean="0"/>
              <a:t>winds </a:t>
            </a:r>
            <a:r>
              <a:rPr lang="en-US" sz="1400" dirty="0" smtClean="0"/>
              <a:t>(vectors, 5-15 m s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13246" t="94021" r="46632"/>
          <a:stretch/>
        </p:blipFill>
        <p:spPr>
          <a:xfrm>
            <a:off x="3027687" y="6443074"/>
            <a:ext cx="3668772" cy="35608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62865" y="2207894"/>
            <a:ext cx="106482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0.5</a:t>
            </a:r>
            <a:r>
              <a:rPr lang="en-US" sz="1600" b="1" baseline="30000" dirty="0" smtClean="0"/>
              <a:t>o</a:t>
            </a:r>
            <a:r>
              <a:rPr lang="en-US" sz="1600" b="1" dirty="0" smtClean="0"/>
              <a:t> CFSR</a:t>
            </a:r>
            <a:endParaRPr lang="en-US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425870" y="2191017"/>
            <a:ext cx="106482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1.0</a:t>
            </a:r>
            <a:r>
              <a:rPr lang="en-US" sz="1600" b="1" baseline="30000" dirty="0" smtClean="0"/>
              <a:t>o</a:t>
            </a:r>
            <a:r>
              <a:rPr lang="en-US" sz="1600" b="1" dirty="0" smtClean="0"/>
              <a:t> GFS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027218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861" y="1618828"/>
            <a:ext cx="4909439" cy="46855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Motivation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7947" y="1744872"/>
            <a:ext cx="21577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1200 UTC 3 Oct 2005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32505" y="3184382"/>
            <a:ext cx="1153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rgbClr val="000090"/>
                </a:solidFill>
                <a:effectLst>
                  <a:glow rad="101600">
                    <a:schemeClr val="bg1">
                      <a:alpha val="74000"/>
                    </a:schemeClr>
                  </a:glow>
                </a:effectLst>
                <a:latin typeface="Arial"/>
                <a:cs typeface="Arial"/>
              </a:rPr>
              <a:t>TC Stan</a:t>
            </a:r>
            <a:endParaRPr lang="en-US" sz="2000" b="1" dirty="0">
              <a:ln>
                <a:solidFill>
                  <a:schemeClr val="tx1">
                    <a:alpha val="40000"/>
                  </a:schemeClr>
                </a:solidFill>
              </a:ln>
              <a:solidFill>
                <a:srgbClr val="000090"/>
              </a:solidFill>
              <a:effectLst>
                <a:glow rad="101600">
                  <a:schemeClr val="bg1">
                    <a:alpha val="74000"/>
                  </a:schemeClr>
                </a:glow>
              </a:effectLst>
              <a:latin typeface="Arial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3246" t="94021" r="46632"/>
          <a:stretch/>
        </p:blipFill>
        <p:spPr>
          <a:xfrm>
            <a:off x="4574205" y="6399823"/>
            <a:ext cx="3668772" cy="356082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203201" y="1618828"/>
            <a:ext cx="3568580" cy="47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 smtClean="0"/>
              <a:t>Gyre circulations are rarely studied in the Atlantic basin</a:t>
            </a:r>
          </a:p>
          <a:p>
            <a:pPr lvl="1"/>
            <a:r>
              <a:rPr lang="en-US" sz="1800" b="1" dirty="0" smtClean="0">
                <a:solidFill>
                  <a:srgbClr val="000090"/>
                </a:solidFill>
              </a:rPr>
              <a:t>Sometimes associated with Tropical Cyclones (TCs)</a:t>
            </a:r>
          </a:p>
          <a:p>
            <a:r>
              <a:rPr lang="en-US" sz="2200" b="1" dirty="0" smtClean="0">
                <a:solidFill>
                  <a:schemeClr val="bg1">
                    <a:lumMod val="85000"/>
                  </a:schemeClr>
                </a:solidFill>
              </a:rPr>
              <a:t>Frequently result in significant societal impact (flooding)</a:t>
            </a:r>
          </a:p>
          <a:p>
            <a:r>
              <a:rPr lang="en-US" sz="2200" b="1" dirty="0" smtClean="0">
                <a:solidFill>
                  <a:schemeClr val="bg1">
                    <a:lumMod val="85000"/>
                  </a:schemeClr>
                </a:solidFill>
              </a:rPr>
              <a:t>Track uncertainty resulting from               gyre – tropical cyclone (TC) interactions</a:t>
            </a:r>
          </a:p>
          <a:p>
            <a:pPr lvl="1"/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TC Stan (2005)</a:t>
            </a:r>
            <a:endParaRPr lang="en-US" sz="2200" b="1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93001" y="1035278"/>
            <a:ext cx="39499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850-hPa cyclonic vorticity (shaded, &gt; 1 x 10</a:t>
            </a:r>
            <a:r>
              <a:rPr lang="en-US" sz="1400" b="1" baseline="30000" dirty="0"/>
              <a:t>-5</a:t>
            </a:r>
            <a:r>
              <a:rPr lang="en-US" sz="1400" b="1" dirty="0"/>
              <a:t> s</a:t>
            </a:r>
            <a:r>
              <a:rPr lang="en-US" sz="1400" b="1" baseline="30000" dirty="0"/>
              <a:t>-1</a:t>
            </a:r>
            <a:r>
              <a:rPr lang="en-US" sz="1400" b="1" dirty="0" smtClean="0"/>
              <a:t>)</a:t>
            </a:r>
          </a:p>
          <a:p>
            <a:r>
              <a:rPr lang="en-US" sz="1400" b="1" dirty="0"/>
              <a:t>850-hPa </a:t>
            </a:r>
            <a:r>
              <a:rPr lang="en-US" sz="1400" b="1" dirty="0" smtClean="0"/>
              <a:t>winds </a:t>
            </a:r>
            <a:r>
              <a:rPr lang="en-US" sz="1400" b="1" dirty="0"/>
              <a:t>(vectors, 5-15 m s</a:t>
            </a:r>
            <a:r>
              <a:rPr lang="en-US" sz="1400" b="1" baseline="30000" dirty="0"/>
              <a:t>-1</a:t>
            </a:r>
            <a:r>
              <a:rPr lang="en-US" sz="1400" b="1" dirty="0"/>
              <a:t>)</a:t>
            </a:r>
          </a:p>
          <a:p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668934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907" y="1975464"/>
            <a:ext cx="4681093" cy="44676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75464"/>
            <a:ext cx="4681093" cy="446760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748150" y="3283887"/>
            <a:ext cx="109728" cy="1097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1282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0000"/>
                </a:solidFill>
              </a:rPr>
              <a:t>Synoptic Evolution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69148" y="2360294"/>
            <a:ext cx="21577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1200 </a:t>
            </a:r>
            <a:r>
              <a:rPr lang="en-US" dirty="0" smtClean="0"/>
              <a:t>UTC </a:t>
            </a:r>
            <a:r>
              <a:rPr lang="en-US" dirty="0" smtClean="0"/>
              <a:t>3 </a:t>
            </a:r>
            <a:r>
              <a:rPr lang="en-US" dirty="0" smtClean="0"/>
              <a:t>Oct 2005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5139" y="1021361"/>
            <a:ext cx="42064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850-hPa cyclonic </a:t>
            </a:r>
            <a:r>
              <a:rPr lang="en-US" sz="1400" dirty="0"/>
              <a:t>v</a:t>
            </a:r>
            <a:r>
              <a:rPr lang="en-US" sz="1400" dirty="0" smtClean="0"/>
              <a:t>orticity (shaded, &gt; 1 x 10</a:t>
            </a:r>
            <a:r>
              <a:rPr lang="en-US" sz="1400" baseline="30000" dirty="0" smtClean="0"/>
              <a:t>-5</a:t>
            </a:r>
            <a:r>
              <a:rPr lang="en-US" sz="1400" dirty="0" smtClean="0"/>
              <a:t> s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500-1000 km layer mean 850-hPa area </a:t>
            </a:r>
            <a:r>
              <a:rPr lang="en-US" sz="1400" dirty="0"/>
              <a:t>a</a:t>
            </a:r>
            <a:r>
              <a:rPr lang="en-US" sz="1400" dirty="0" smtClean="0"/>
              <a:t>verage Vorticity (black contours, &gt; 1 x 10</a:t>
            </a:r>
            <a:r>
              <a:rPr lang="en-US" sz="1400" baseline="30000" dirty="0" smtClean="0"/>
              <a:t>-5  </a:t>
            </a:r>
            <a:r>
              <a:rPr lang="en-US" sz="1400" dirty="0" smtClean="0"/>
              <a:t>s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850-hPa </a:t>
            </a:r>
            <a:r>
              <a:rPr lang="en-US" sz="1400" dirty="0" smtClean="0"/>
              <a:t>winds </a:t>
            </a:r>
            <a:r>
              <a:rPr lang="en-US" sz="1400" dirty="0" smtClean="0"/>
              <a:t>(vectors, 5-15 m s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3246" t="94021" r="46632"/>
          <a:stretch/>
        </p:blipFill>
        <p:spPr>
          <a:xfrm>
            <a:off x="3027687" y="6443074"/>
            <a:ext cx="3668772" cy="3560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62865" y="2207894"/>
            <a:ext cx="106482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0.5</a:t>
            </a:r>
            <a:r>
              <a:rPr lang="en-US" sz="1600" b="1" baseline="30000" dirty="0" smtClean="0"/>
              <a:t>o</a:t>
            </a:r>
            <a:r>
              <a:rPr lang="en-US" sz="1600" b="1" dirty="0" smtClean="0"/>
              <a:t> CFSR</a:t>
            </a:r>
            <a:endParaRPr lang="en-US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425870" y="2191017"/>
            <a:ext cx="106482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1.0</a:t>
            </a:r>
            <a:r>
              <a:rPr lang="en-US" sz="1600" b="1" baseline="30000" dirty="0" smtClean="0"/>
              <a:t>o</a:t>
            </a:r>
            <a:r>
              <a:rPr lang="en-US" sz="1600" b="1" dirty="0" smtClean="0"/>
              <a:t> GFS</a:t>
            </a:r>
            <a:endParaRPr lang="en-US" sz="1600" b="1" dirty="0"/>
          </a:p>
        </p:txBody>
      </p:sp>
      <p:cxnSp>
        <p:nvCxnSpPr>
          <p:cNvPr id="16" name="Straight Arrow Connector 15"/>
          <p:cNvCxnSpPr>
            <a:stCxn id="21" idx="2"/>
          </p:cNvCxnSpPr>
          <p:nvPr/>
        </p:nvCxnSpPr>
        <p:spPr>
          <a:xfrm flipH="1">
            <a:off x="6918041" y="3103718"/>
            <a:ext cx="1074171" cy="2154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071190" y="2795941"/>
            <a:ext cx="184204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Faster and Poleward</a:t>
            </a:r>
            <a:endParaRPr lang="en-US" sz="1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623398" y="4062395"/>
            <a:ext cx="91454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No CAG!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026779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907" y="1975463"/>
            <a:ext cx="4681093" cy="44676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75463"/>
            <a:ext cx="4681093" cy="446760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282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0000"/>
                </a:solidFill>
              </a:rPr>
              <a:t>Synoptic Evolution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453083" y="3412167"/>
            <a:ext cx="109728" cy="1097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669148" y="2360294"/>
            <a:ext cx="21577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1200 </a:t>
            </a:r>
            <a:r>
              <a:rPr lang="en-US" dirty="0" smtClean="0"/>
              <a:t>UTC </a:t>
            </a:r>
            <a:r>
              <a:rPr lang="en-US" dirty="0" smtClean="0"/>
              <a:t>4 </a:t>
            </a:r>
            <a:r>
              <a:rPr lang="en-US" dirty="0" smtClean="0"/>
              <a:t>Oct 2005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5139" y="1021361"/>
            <a:ext cx="42064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850-hPa cyclonic </a:t>
            </a:r>
            <a:r>
              <a:rPr lang="en-US" sz="1400" dirty="0"/>
              <a:t>v</a:t>
            </a:r>
            <a:r>
              <a:rPr lang="en-US" sz="1400" dirty="0" smtClean="0"/>
              <a:t>orticity (shaded, &gt; 1 x 10</a:t>
            </a:r>
            <a:r>
              <a:rPr lang="en-US" sz="1400" baseline="30000" dirty="0" smtClean="0"/>
              <a:t>-5</a:t>
            </a:r>
            <a:r>
              <a:rPr lang="en-US" sz="1400" dirty="0" smtClean="0"/>
              <a:t> s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500-1000 km layer mean 850-hPa area </a:t>
            </a:r>
            <a:r>
              <a:rPr lang="en-US" sz="1400" dirty="0"/>
              <a:t>a</a:t>
            </a:r>
            <a:r>
              <a:rPr lang="en-US" sz="1400" dirty="0" smtClean="0"/>
              <a:t>verage Vorticity (black contours, &gt; 1 x 10</a:t>
            </a:r>
            <a:r>
              <a:rPr lang="en-US" sz="1400" baseline="30000" dirty="0" smtClean="0"/>
              <a:t>-5  </a:t>
            </a:r>
            <a:r>
              <a:rPr lang="en-US" sz="1400" dirty="0" smtClean="0"/>
              <a:t>s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850-hPa </a:t>
            </a:r>
            <a:r>
              <a:rPr lang="en-US" sz="1400" dirty="0" smtClean="0"/>
              <a:t>winds </a:t>
            </a:r>
            <a:r>
              <a:rPr lang="en-US" sz="1400" dirty="0" smtClean="0"/>
              <a:t>(vectors, 5-15 m s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3246" t="94021" r="46632"/>
          <a:stretch/>
        </p:blipFill>
        <p:spPr>
          <a:xfrm>
            <a:off x="3027687" y="6443074"/>
            <a:ext cx="3668772" cy="3560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62865" y="2207894"/>
            <a:ext cx="106482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0.5</a:t>
            </a:r>
            <a:r>
              <a:rPr lang="en-US" sz="1600" b="1" baseline="30000" dirty="0" smtClean="0"/>
              <a:t>o</a:t>
            </a:r>
            <a:r>
              <a:rPr lang="en-US" sz="1600" b="1" dirty="0" smtClean="0"/>
              <a:t> CFSR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425870" y="2191017"/>
            <a:ext cx="106482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1.0</a:t>
            </a:r>
            <a:r>
              <a:rPr lang="en-US" sz="1600" b="1" baseline="30000" dirty="0" smtClean="0"/>
              <a:t>o</a:t>
            </a:r>
            <a:r>
              <a:rPr lang="en-US" sz="1600" b="1" dirty="0" smtClean="0"/>
              <a:t> GFS</a:t>
            </a:r>
            <a:endParaRPr lang="en-US" sz="1600" b="1" dirty="0"/>
          </a:p>
        </p:txBody>
      </p:sp>
      <p:cxnSp>
        <p:nvCxnSpPr>
          <p:cNvPr id="15" name="Straight Arrow Connector 14"/>
          <p:cNvCxnSpPr>
            <a:stCxn id="16" idx="2"/>
          </p:cNvCxnSpPr>
          <p:nvPr/>
        </p:nvCxnSpPr>
        <p:spPr>
          <a:xfrm>
            <a:off x="1508436" y="3638946"/>
            <a:ext cx="913894" cy="5352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94542" y="3115726"/>
            <a:ext cx="182778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Southwesterly </a:t>
            </a:r>
            <a:r>
              <a:rPr lang="en-US" sz="1400" b="1" dirty="0"/>
              <a:t>m</a:t>
            </a:r>
            <a:r>
              <a:rPr lang="en-US" sz="1400" b="1" dirty="0" smtClean="0"/>
              <a:t>otion attributed to CAG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783498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86057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0000"/>
                </a:solidFill>
              </a:rPr>
              <a:t>Quantifying Role of CAG of TC Stan Motion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719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282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0000"/>
                </a:solidFill>
              </a:rPr>
              <a:t>Piecewise Vorticity Inversion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8075" y="986791"/>
            <a:ext cx="848026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Want to quantify what impact the CAG wind field has on the track of TC Stan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342900" lvl="1" indent="-342900">
              <a:buFont typeface="Arial"/>
              <a:buChar char="•"/>
            </a:pPr>
            <a:endParaRPr lang="en-US" sz="2000" dirty="0" smtClean="0">
              <a:solidFill>
                <a:srgbClr val="0000FF"/>
              </a:solidFill>
            </a:endParaRPr>
          </a:p>
          <a:p>
            <a:endParaRPr lang="en-US" sz="2400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686" y="2199926"/>
            <a:ext cx="5683250" cy="4622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211933"/>
            <a:ext cx="331883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Invert 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the vorticity field only over the </a:t>
            </a: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CAG</a:t>
            </a:r>
          </a:p>
          <a:p>
            <a:pPr marL="0" lvl="1"/>
            <a:endParaRPr lang="en-US" sz="2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342900" lvl="1" indent="-342900">
              <a:buFont typeface="Arial"/>
              <a:buChar char="•"/>
            </a:pP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Remove 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TC Stan vortex to obtain steering </a:t>
            </a: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flow</a:t>
            </a:r>
          </a:p>
          <a:p>
            <a:pPr marL="342900" lvl="1" indent="-342900">
              <a:buFont typeface="Arial"/>
              <a:buChar char="•"/>
            </a:pPr>
            <a:endParaRPr lang="en-US" sz="2000" b="1" dirty="0">
              <a:solidFill>
                <a:schemeClr val="bg1">
                  <a:lumMod val="85000"/>
                </a:schemeClr>
              </a:solidFill>
            </a:endParaRPr>
          </a:p>
          <a:p>
            <a:pPr marL="342900" lvl="1" indent="-342900">
              <a:buFont typeface="Arial"/>
              <a:buChar char="•"/>
            </a:pP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Also look at steering flow without CAG circulation</a:t>
            </a:r>
          </a:p>
          <a:p>
            <a:pPr marL="342900" lvl="1" indent="-342900">
              <a:buFont typeface="Arial"/>
              <a:buChar char="•"/>
            </a:pPr>
            <a:endParaRPr lang="en-US" sz="2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342900" lvl="1" indent="-342900">
              <a:buFont typeface="Arial"/>
              <a:buChar char="•"/>
            </a:pP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Steering layer 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f</a:t>
            </a: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low        925 – 500-hPa layer mean</a:t>
            </a:r>
          </a:p>
          <a:p>
            <a:pPr marL="342900" lvl="1" indent="-342900">
              <a:buFont typeface="Arial"/>
              <a:buChar char="•"/>
            </a:pPr>
            <a:endParaRPr lang="en-US" sz="2000" b="1" dirty="0" smtClean="0">
              <a:solidFill>
                <a:srgbClr val="000090"/>
              </a:solidFill>
            </a:endParaRPr>
          </a:p>
          <a:p>
            <a:pPr marL="342900" lvl="1" indent="-342900">
              <a:buFont typeface="Arial"/>
              <a:buChar char="•"/>
            </a:pP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3246" t="94021" r="46632"/>
          <a:stretch/>
        </p:blipFill>
        <p:spPr>
          <a:xfrm>
            <a:off x="5179563" y="6110508"/>
            <a:ext cx="3668772" cy="35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68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686" y="2194606"/>
            <a:ext cx="5683250" cy="4622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13246" t="94021" r="46632"/>
          <a:stretch/>
        </p:blipFill>
        <p:spPr>
          <a:xfrm>
            <a:off x="5179563" y="6098750"/>
            <a:ext cx="3668772" cy="356082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3774601" y="2234068"/>
            <a:ext cx="5079837" cy="4244729"/>
          </a:xfrm>
          <a:custGeom>
            <a:avLst/>
            <a:gdLst>
              <a:gd name="connsiteX0" fmla="*/ 0 w 5079837"/>
              <a:gd name="connsiteY0" fmla="*/ 4244729 h 4244729"/>
              <a:gd name="connsiteX1" fmla="*/ 23518 w 5079837"/>
              <a:gd name="connsiteY1" fmla="*/ 0 h 4244729"/>
              <a:gd name="connsiteX2" fmla="*/ 5079837 w 5079837"/>
              <a:gd name="connsiteY2" fmla="*/ 11758 h 4244729"/>
              <a:gd name="connsiteX3" fmla="*/ 5079837 w 5079837"/>
              <a:gd name="connsiteY3" fmla="*/ 4232970 h 4244729"/>
              <a:gd name="connsiteX4" fmla="*/ 3386558 w 5079837"/>
              <a:gd name="connsiteY4" fmla="*/ 4232970 h 4244729"/>
              <a:gd name="connsiteX5" fmla="*/ 3386558 w 5079837"/>
              <a:gd name="connsiteY5" fmla="*/ 3162970 h 4244729"/>
              <a:gd name="connsiteX6" fmla="*/ 3445353 w 5079837"/>
              <a:gd name="connsiteY6" fmla="*/ 3080662 h 4244729"/>
              <a:gd name="connsiteX7" fmla="*/ 3562941 w 5079837"/>
              <a:gd name="connsiteY7" fmla="*/ 2986596 h 4244729"/>
              <a:gd name="connsiteX8" fmla="*/ 3680530 w 5079837"/>
              <a:gd name="connsiteY8" fmla="*/ 2798464 h 4244729"/>
              <a:gd name="connsiteX9" fmla="*/ 3774601 w 5079837"/>
              <a:gd name="connsiteY9" fmla="*/ 2528024 h 4244729"/>
              <a:gd name="connsiteX10" fmla="*/ 3774601 w 5079837"/>
              <a:gd name="connsiteY10" fmla="*/ 2292859 h 4244729"/>
              <a:gd name="connsiteX11" fmla="*/ 3715807 w 5079837"/>
              <a:gd name="connsiteY11" fmla="*/ 2034177 h 4244729"/>
              <a:gd name="connsiteX12" fmla="*/ 3609977 w 5079837"/>
              <a:gd name="connsiteY12" fmla="*/ 1775496 h 4244729"/>
              <a:gd name="connsiteX13" fmla="*/ 3433594 w 5079837"/>
              <a:gd name="connsiteY13" fmla="*/ 1646155 h 4244729"/>
              <a:gd name="connsiteX14" fmla="*/ 3257211 w 5079837"/>
              <a:gd name="connsiteY14" fmla="*/ 1505056 h 4244729"/>
              <a:gd name="connsiteX15" fmla="*/ 3057310 w 5079837"/>
              <a:gd name="connsiteY15" fmla="*/ 1422748 h 4244729"/>
              <a:gd name="connsiteX16" fmla="*/ 2857409 w 5079837"/>
              <a:gd name="connsiteY16" fmla="*/ 1375715 h 4244729"/>
              <a:gd name="connsiteX17" fmla="*/ 2610472 w 5079837"/>
              <a:gd name="connsiteY17" fmla="*/ 1363957 h 4244729"/>
              <a:gd name="connsiteX18" fmla="*/ 2316500 w 5079837"/>
              <a:gd name="connsiteY18" fmla="*/ 1422748 h 4244729"/>
              <a:gd name="connsiteX19" fmla="*/ 2081322 w 5079837"/>
              <a:gd name="connsiteY19" fmla="*/ 1552089 h 4244729"/>
              <a:gd name="connsiteX20" fmla="*/ 1940216 w 5079837"/>
              <a:gd name="connsiteY20" fmla="*/ 1681430 h 4244729"/>
              <a:gd name="connsiteX21" fmla="*/ 1846145 w 5079837"/>
              <a:gd name="connsiteY21" fmla="*/ 1787254 h 4244729"/>
              <a:gd name="connsiteX22" fmla="*/ 1787350 w 5079837"/>
              <a:gd name="connsiteY22" fmla="*/ 1869562 h 4244729"/>
              <a:gd name="connsiteX23" fmla="*/ 1693279 w 5079837"/>
              <a:gd name="connsiteY23" fmla="*/ 2092969 h 4244729"/>
              <a:gd name="connsiteX24" fmla="*/ 1658003 w 5079837"/>
              <a:gd name="connsiteY24" fmla="*/ 2257584 h 4244729"/>
              <a:gd name="connsiteX25" fmla="*/ 1658003 w 5079837"/>
              <a:gd name="connsiteY25" fmla="*/ 2386925 h 4244729"/>
              <a:gd name="connsiteX26" fmla="*/ 1681520 w 5079837"/>
              <a:gd name="connsiteY26" fmla="*/ 2563299 h 4244729"/>
              <a:gd name="connsiteX27" fmla="*/ 1740315 w 5079837"/>
              <a:gd name="connsiteY27" fmla="*/ 2739672 h 4244729"/>
              <a:gd name="connsiteX28" fmla="*/ 1775592 w 5079837"/>
              <a:gd name="connsiteY28" fmla="*/ 2833739 h 4244729"/>
              <a:gd name="connsiteX29" fmla="*/ 1846145 w 5079837"/>
              <a:gd name="connsiteY29" fmla="*/ 2916046 h 4244729"/>
              <a:gd name="connsiteX30" fmla="*/ 1928457 w 5079837"/>
              <a:gd name="connsiteY30" fmla="*/ 3045387 h 4244729"/>
              <a:gd name="connsiteX31" fmla="*/ 1999010 w 5079837"/>
              <a:gd name="connsiteY31" fmla="*/ 3139453 h 4244729"/>
              <a:gd name="connsiteX32" fmla="*/ 2281223 w 5079837"/>
              <a:gd name="connsiteY32" fmla="*/ 3280552 h 4244729"/>
              <a:gd name="connsiteX33" fmla="*/ 2504642 w 5079837"/>
              <a:gd name="connsiteY33" fmla="*/ 3374618 h 4244729"/>
              <a:gd name="connsiteX34" fmla="*/ 2892685 w 5079837"/>
              <a:gd name="connsiteY34" fmla="*/ 3386376 h 4244729"/>
              <a:gd name="connsiteX35" fmla="*/ 3174898 w 5079837"/>
              <a:gd name="connsiteY35" fmla="*/ 3280552 h 4244729"/>
              <a:gd name="connsiteX36" fmla="*/ 3280728 w 5079837"/>
              <a:gd name="connsiteY36" fmla="*/ 3198244 h 4244729"/>
              <a:gd name="connsiteX37" fmla="*/ 3398317 w 5079837"/>
              <a:gd name="connsiteY37" fmla="*/ 3162970 h 4244729"/>
              <a:gd name="connsiteX38" fmla="*/ 3386558 w 5079837"/>
              <a:gd name="connsiteY38" fmla="*/ 4221212 h 4244729"/>
              <a:gd name="connsiteX39" fmla="*/ 0 w 5079837"/>
              <a:gd name="connsiteY39" fmla="*/ 4244729 h 4244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079837" h="4244729">
                <a:moveTo>
                  <a:pt x="0" y="4244729"/>
                </a:moveTo>
                <a:lnTo>
                  <a:pt x="23518" y="0"/>
                </a:lnTo>
                <a:lnTo>
                  <a:pt x="5079837" y="11758"/>
                </a:lnTo>
                <a:lnTo>
                  <a:pt x="5079837" y="4232970"/>
                </a:lnTo>
                <a:lnTo>
                  <a:pt x="3386558" y="4232970"/>
                </a:lnTo>
                <a:lnTo>
                  <a:pt x="3386558" y="3162970"/>
                </a:lnTo>
                <a:lnTo>
                  <a:pt x="3445353" y="3080662"/>
                </a:lnTo>
                <a:lnTo>
                  <a:pt x="3562941" y="2986596"/>
                </a:lnTo>
                <a:lnTo>
                  <a:pt x="3680530" y="2798464"/>
                </a:lnTo>
                <a:lnTo>
                  <a:pt x="3774601" y="2528024"/>
                </a:lnTo>
                <a:lnTo>
                  <a:pt x="3774601" y="2292859"/>
                </a:lnTo>
                <a:lnTo>
                  <a:pt x="3715807" y="2034177"/>
                </a:lnTo>
                <a:lnTo>
                  <a:pt x="3609977" y="1775496"/>
                </a:lnTo>
                <a:lnTo>
                  <a:pt x="3433594" y="1646155"/>
                </a:lnTo>
                <a:lnTo>
                  <a:pt x="3257211" y="1505056"/>
                </a:lnTo>
                <a:lnTo>
                  <a:pt x="3057310" y="1422748"/>
                </a:lnTo>
                <a:lnTo>
                  <a:pt x="2857409" y="1375715"/>
                </a:lnTo>
                <a:lnTo>
                  <a:pt x="2610472" y="1363957"/>
                </a:lnTo>
                <a:lnTo>
                  <a:pt x="2316500" y="1422748"/>
                </a:lnTo>
                <a:lnTo>
                  <a:pt x="2081322" y="1552089"/>
                </a:lnTo>
                <a:lnTo>
                  <a:pt x="1940216" y="1681430"/>
                </a:lnTo>
                <a:lnTo>
                  <a:pt x="1846145" y="1787254"/>
                </a:lnTo>
                <a:lnTo>
                  <a:pt x="1787350" y="1869562"/>
                </a:lnTo>
                <a:lnTo>
                  <a:pt x="1693279" y="2092969"/>
                </a:lnTo>
                <a:lnTo>
                  <a:pt x="1658003" y="2257584"/>
                </a:lnTo>
                <a:lnTo>
                  <a:pt x="1658003" y="2386925"/>
                </a:lnTo>
                <a:lnTo>
                  <a:pt x="1681520" y="2563299"/>
                </a:lnTo>
                <a:lnTo>
                  <a:pt x="1740315" y="2739672"/>
                </a:lnTo>
                <a:lnTo>
                  <a:pt x="1775592" y="2833739"/>
                </a:lnTo>
                <a:lnTo>
                  <a:pt x="1846145" y="2916046"/>
                </a:lnTo>
                <a:lnTo>
                  <a:pt x="1928457" y="3045387"/>
                </a:lnTo>
                <a:lnTo>
                  <a:pt x="1999010" y="3139453"/>
                </a:lnTo>
                <a:lnTo>
                  <a:pt x="2281223" y="3280552"/>
                </a:lnTo>
                <a:lnTo>
                  <a:pt x="2504642" y="3374618"/>
                </a:lnTo>
                <a:lnTo>
                  <a:pt x="2892685" y="3386376"/>
                </a:lnTo>
                <a:lnTo>
                  <a:pt x="3174898" y="3280552"/>
                </a:lnTo>
                <a:lnTo>
                  <a:pt x="3280728" y="3198244"/>
                </a:lnTo>
                <a:lnTo>
                  <a:pt x="3398317" y="3162970"/>
                </a:lnTo>
                <a:lnTo>
                  <a:pt x="3386558" y="4221212"/>
                </a:lnTo>
                <a:lnTo>
                  <a:pt x="0" y="4244729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79936" y="2975581"/>
            <a:ext cx="292591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Invert Vorticity over 7</a:t>
            </a:r>
            <a:r>
              <a:rPr lang="en-US" baseline="30000" dirty="0" smtClean="0"/>
              <a:t>o</a:t>
            </a:r>
            <a:r>
              <a:rPr lang="en-US" dirty="0" smtClean="0"/>
              <a:t> Circle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2211933"/>
            <a:ext cx="331883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Invert </a:t>
            </a:r>
            <a:r>
              <a:rPr lang="en-US" sz="2000" b="1" dirty="0">
                <a:solidFill>
                  <a:srgbClr val="000090"/>
                </a:solidFill>
              </a:rPr>
              <a:t>the vorticity field only over the </a:t>
            </a:r>
            <a:r>
              <a:rPr lang="en-US" sz="2000" b="1" dirty="0" smtClean="0">
                <a:solidFill>
                  <a:srgbClr val="000090"/>
                </a:solidFill>
              </a:rPr>
              <a:t>CAG</a:t>
            </a:r>
          </a:p>
          <a:p>
            <a:pPr marL="0" lvl="1"/>
            <a:endParaRPr lang="en-US" sz="2000" b="1" dirty="0" smtClean="0">
              <a:solidFill>
                <a:srgbClr val="D9D9D9"/>
              </a:solidFill>
            </a:endParaRPr>
          </a:p>
          <a:p>
            <a:pPr marL="342900" lvl="1" indent="-342900">
              <a:buFont typeface="Arial"/>
              <a:buChar char="•"/>
            </a:pPr>
            <a:r>
              <a:rPr lang="en-US" sz="2000" b="1" dirty="0" smtClean="0">
                <a:solidFill>
                  <a:srgbClr val="D9D9D9"/>
                </a:solidFill>
              </a:rPr>
              <a:t>Remove </a:t>
            </a:r>
            <a:r>
              <a:rPr lang="en-US" sz="2000" b="1" dirty="0">
                <a:solidFill>
                  <a:srgbClr val="D9D9D9"/>
                </a:solidFill>
              </a:rPr>
              <a:t>TC Stan vortex to obtain steering </a:t>
            </a:r>
            <a:r>
              <a:rPr lang="en-US" sz="2000" b="1" dirty="0" smtClean="0">
                <a:solidFill>
                  <a:srgbClr val="D9D9D9"/>
                </a:solidFill>
              </a:rPr>
              <a:t>flow</a:t>
            </a:r>
          </a:p>
          <a:p>
            <a:pPr marL="342900" lvl="1" indent="-342900">
              <a:buFont typeface="Arial"/>
              <a:buChar char="•"/>
            </a:pPr>
            <a:endParaRPr lang="en-US" sz="2000" b="1" dirty="0">
              <a:solidFill>
                <a:srgbClr val="D9D9D9"/>
              </a:solidFill>
            </a:endParaRPr>
          </a:p>
          <a:p>
            <a:pPr marL="342900" lvl="1" indent="-342900">
              <a:buFont typeface="Arial"/>
              <a:buChar char="•"/>
            </a:pPr>
            <a:r>
              <a:rPr lang="en-US" sz="2000" b="1" dirty="0" smtClean="0">
                <a:solidFill>
                  <a:srgbClr val="D9D9D9"/>
                </a:solidFill>
              </a:rPr>
              <a:t>Also look at steering flow without CAG circulation</a:t>
            </a:r>
          </a:p>
          <a:p>
            <a:pPr marL="342900" lvl="1" indent="-342900">
              <a:buFont typeface="Arial"/>
              <a:buChar char="•"/>
            </a:pPr>
            <a:endParaRPr lang="en-US" sz="2000" b="1" dirty="0" smtClean="0">
              <a:solidFill>
                <a:srgbClr val="D9D9D9"/>
              </a:solidFill>
            </a:endParaRPr>
          </a:p>
          <a:p>
            <a:pPr marL="342900" lvl="1" indent="-342900">
              <a:buFont typeface="Arial"/>
              <a:buChar char="•"/>
            </a:pPr>
            <a:r>
              <a:rPr lang="en-US" sz="2000" b="1" dirty="0" smtClean="0">
                <a:solidFill>
                  <a:srgbClr val="D9D9D9"/>
                </a:solidFill>
              </a:rPr>
              <a:t>Steering layer </a:t>
            </a:r>
            <a:r>
              <a:rPr lang="en-US" sz="2000" b="1" dirty="0">
                <a:solidFill>
                  <a:srgbClr val="D9D9D9"/>
                </a:solidFill>
              </a:rPr>
              <a:t>f</a:t>
            </a:r>
            <a:r>
              <a:rPr lang="en-US" sz="2000" b="1" dirty="0" smtClean="0">
                <a:solidFill>
                  <a:srgbClr val="D9D9D9"/>
                </a:solidFill>
              </a:rPr>
              <a:t>low        925 – 500-hPa layer mean</a:t>
            </a:r>
          </a:p>
          <a:p>
            <a:pPr marL="342900" lvl="1" indent="-342900">
              <a:buFont typeface="Arial"/>
              <a:buChar char="•"/>
            </a:pPr>
            <a:endParaRPr lang="en-US" sz="2000" b="1" dirty="0" smtClean="0">
              <a:solidFill>
                <a:srgbClr val="000090"/>
              </a:solidFill>
            </a:endParaRPr>
          </a:p>
          <a:p>
            <a:pPr marL="342900" lvl="1" indent="-342900">
              <a:buFont typeface="Arial"/>
              <a:buChar char="•"/>
            </a:pP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1282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0000"/>
                </a:solidFill>
              </a:rPr>
              <a:t>Piecewise Vorticity Inversion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8075" y="986791"/>
            <a:ext cx="848026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Want to quantify what impact the CAG wind field has on the track of TC Stan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342900" lvl="1" indent="-342900">
              <a:buFont typeface="Arial"/>
              <a:buChar char="•"/>
            </a:pPr>
            <a:endParaRPr lang="en-US" sz="2000" dirty="0" smtClean="0">
              <a:solidFill>
                <a:srgbClr val="0000FF"/>
              </a:solidFill>
            </a:endParaRPr>
          </a:p>
          <a:p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704713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835" y="2189300"/>
            <a:ext cx="5683250" cy="4622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3246" t="94021" r="46632"/>
          <a:stretch/>
        </p:blipFill>
        <p:spPr>
          <a:xfrm>
            <a:off x="5179563" y="6098750"/>
            <a:ext cx="3668772" cy="356082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3774599" y="2223442"/>
            <a:ext cx="5079837" cy="4244729"/>
          </a:xfrm>
          <a:custGeom>
            <a:avLst/>
            <a:gdLst>
              <a:gd name="connsiteX0" fmla="*/ 0 w 5079837"/>
              <a:gd name="connsiteY0" fmla="*/ 4244729 h 4244729"/>
              <a:gd name="connsiteX1" fmla="*/ 23518 w 5079837"/>
              <a:gd name="connsiteY1" fmla="*/ 0 h 4244729"/>
              <a:gd name="connsiteX2" fmla="*/ 5079837 w 5079837"/>
              <a:gd name="connsiteY2" fmla="*/ 11758 h 4244729"/>
              <a:gd name="connsiteX3" fmla="*/ 5079837 w 5079837"/>
              <a:gd name="connsiteY3" fmla="*/ 4232970 h 4244729"/>
              <a:gd name="connsiteX4" fmla="*/ 3386558 w 5079837"/>
              <a:gd name="connsiteY4" fmla="*/ 4232970 h 4244729"/>
              <a:gd name="connsiteX5" fmla="*/ 3386558 w 5079837"/>
              <a:gd name="connsiteY5" fmla="*/ 3162970 h 4244729"/>
              <a:gd name="connsiteX6" fmla="*/ 3445353 w 5079837"/>
              <a:gd name="connsiteY6" fmla="*/ 3080662 h 4244729"/>
              <a:gd name="connsiteX7" fmla="*/ 3562941 w 5079837"/>
              <a:gd name="connsiteY7" fmla="*/ 2986596 h 4244729"/>
              <a:gd name="connsiteX8" fmla="*/ 3680530 w 5079837"/>
              <a:gd name="connsiteY8" fmla="*/ 2798464 h 4244729"/>
              <a:gd name="connsiteX9" fmla="*/ 3774601 w 5079837"/>
              <a:gd name="connsiteY9" fmla="*/ 2528024 h 4244729"/>
              <a:gd name="connsiteX10" fmla="*/ 3774601 w 5079837"/>
              <a:gd name="connsiteY10" fmla="*/ 2292859 h 4244729"/>
              <a:gd name="connsiteX11" fmla="*/ 3715807 w 5079837"/>
              <a:gd name="connsiteY11" fmla="*/ 2034177 h 4244729"/>
              <a:gd name="connsiteX12" fmla="*/ 3609977 w 5079837"/>
              <a:gd name="connsiteY12" fmla="*/ 1775496 h 4244729"/>
              <a:gd name="connsiteX13" fmla="*/ 3433594 w 5079837"/>
              <a:gd name="connsiteY13" fmla="*/ 1646155 h 4244729"/>
              <a:gd name="connsiteX14" fmla="*/ 3257211 w 5079837"/>
              <a:gd name="connsiteY14" fmla="*/ 1505056 h 4244729"/>
              <a:gd name="connsiteX15" fmla="*/ 3057310 w 5079837"/>
              <a:gd name="connsiteY15" fmla="*/ 1422748 h 4244729"/>
              <a:gd name="connsiteX16" fmla="*/ 2857409 w 5079837"/>
              <a:gd name="connsiteY16" fmla="*/ 1375715 h 4244729"/>
              <a:gd name="connsiteX17" fmla="*/ 2610472 w 5079837"/>
              <a:gd name="connsiteY17" fmla="*/ 1363957 h 4244729"/>
              <a:gd name="connsiteX18" fmla="*/ 2316500 w 5079837"/>
              <a:gd name="connsiteY18" fmla="*/ 1422748 h 4244729"/>
              <a:gd name="connsiteX19" fmla="*/ 2081322 w 5079837"/>
              <a:gd name="connsiteY19" fmla="*/ 1552089 h 4244729"/>
              <a:gd name="connsiteX20" fmla="*/ 1940216 w 5079837"/>
              <a:gd name="connsiteY20" fmla="*/ 1681430 h 4244729"/>
              <a:gd name="connsiteX21" fmla="*/ 1846145 w 5079837"/>
              <a:gd name="connsiteY21" fmla="*/ 1787254 h 4244729"/>
              <a:gd name="connsiteX22" fmla="*/ 1787350 w 5079837"/>
              <a:gd name="connsiteY22" fmla="*/ 1869562 h 4244729"/>
              <a:gd name="connsiteX23" fmla="*/ 1693279 w 5079837"/>
              <a:gd name="connsiteY23" fmla="*/ 2092969 h 4244729"/>
              <a:gd name="connsiteX24" fmla="*/ 1658003 w 5079837"/>
              <a:gd name="connsiteY24" fmla="*/ 2257584 h 4244729"/>
              <a:gd name="connsiteX25" fmla="*/ 1658003 w 5079837"/>
              <a:gd name="connsiteY25" fmla="*/ 2386925 h 4244729"/>
              <a:gd name="connsiteX26" fmla="*/ 1681520 w 5079837"/>
              <a:gd name="connsiteY26" fmla="*/ 2563299 h 4244729"/>
              <a:gd name="connsiteX27" fmla="*/ 1740315 w 5079837"/>
              <a:gd name="connsiteY27" fmla="*/ 2739672 h 4244729"/>
              <a:gd name="connsiteX28" fmla="*/ 1775592 w 5079837"/>
              <a:gd name="connsiteY28" fmla="*/ 2833739 h 4244729"/>
              <a:gd name="connsiteX29" fmla="*/ 1846145 w 5079837"/>
              <a:gd name="connsiteY29" fmla="*/ 2916046 h 4244729"/>
              <a:gd name="connsiteX30" fmla="*/ 1928457 w 5079837"/>
              <a:gd name="connsiteY30" fmla="*/ 3045387 h 4244729"/>
              <a:gd name="connsiteX31" fmla="*/ 1999010 w 5079837"/>
              <a:gd name="connsiteY31" fmla="*/ 3139453 h 4244729"/>
              <a:gd name="connsiteX32" fmla="*/ 2281223 w 5079837"/>
              <a:gd name="connsiteY32" fmla="*/ 3280552 h 4244729"/>
              <a:gd name="connsiteX33" fmla="*/ 2504642 w 5079837"/>
              <a:gd name="connsiteY33" fmla="*/ 3374618 h 4244729"/>
              <a:gd name="connsiteX34" fmla="*/ 2892685 w 5079837"/>
              <a:gd name="connsiteY34" fmla="*/ 3386376 h 4244729"/>
              <a:gd name="connsiteX35" fmla="*/ 3174898 w 5079837"/>
              <a:gd name="connsiteY35" fmla="*/ 3280552 h 4244729"/>
              <a:gd name="connsiteX36" fmla="*/ 3280728 w 5079837"/>
              <a:gd name="connsiteY36" fmla="*/ 3198244 h 4244729"/>
              <a:gd name="connsiteX37" fmla="*/ 3398317 w 5079837"/>
              <a:gd name="connsiteY37" fmla="*/ 3162970 h 4244729"/>
              <a:gd name="connsiteX38" fmla="*/ 3386558 w 5079837"/>
              <a:gd name="connsiteY38" fmla="*/ 4221212 h 4244729"/>
              <a:gd name="connsiteX39" fmla="*/ 0 w 5079837"/>
              <a:gd name="connsiteY39" fmla="*/ 4244729 h 4244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079837" h="4244729">
                <a:moveTo>
                  <a:pt x="0" y="4244729"/>
                </a:moveTo>
                <a:lnTo>
                  <a:pt x="23518" y="0"/>
                </a:lnTo>
                <a:lnTo>
                  <a:pt x="5079837" y="11758"/>
                </a:lnTo>
                <a:lnTo>
                  <a:pt x="5079837" y="4232970"/>
                </a:lnTo>
                <a:lnTo>
                  <a:pt x="3386558" y="4232970"/>
                </a:lnTo>
                <a:lnTo>
                  <a:pt x="3386558" y="3162970"/>
                </a:lnTo>
                <a:lnTo>
                  <a:pt x="3445353" y="3080662"/>
                </a:lnTo>
                <a:lnTo>
                  <a:pt x="3562941" y="2986596"/>
                </a:lnTo>
                <a:lnTo>
                  <a:pt x="3680530" y="2798464"/>
                </a:lnTo>
                <a:lnTo>
                  <a:pt x="3774601" y="2528024"/>
                </a:lnTo>
                <a:lnTo>
                  <a:pt x="3774601" y="2292859"/>
                </a:lnTo>
                <a:lnTo>
                  <a:pt x="3715807" y="2034177"/>
                </a:lnTo>
                <a:lnTo>
                  <a:pt x="3609977" y="1775496"/>
                </a:lnTo>
                <a:lnTo>
                  <a:pt x="3433594" y="1646155"/>
                </a:lnTo>
                <a:lnTo>
                  <a:pt x="3257211" y="1505056"/>
                </a:lnTo>
                <a:lnTo>
                  <a:pt x="3057310" y="1422748"/>
                </a:lnTo>
                <a:lnTo>
                  <a:pt x="2857409" y="1375715"/>
                </a:lnTo>
                <a:lnTo>
                  <a:pt x="2610472" y="1363957"/>
                </a:lnTo>
                <a:lnTo>
                  <a:pt x="2316500" y="1422748"/>
                </a:lnTo>
                <a:lnTo>
                  <a:pt x="2081322" y="1552089"/>
                </a:lnTo>
                <a:lnTo>
                  <a:pt x="1940216" y="1681430"/>
                </a:lnTo>
                <a:lnTo>
                  <a:pt x="1846145" y="1787254"/>
                </a:lnTo>
                <a:lnTo>
                  <a:pt x="1787350" y="1869562"/>
                </a:lnTo>
                <a:lnTo>
                  <a:pt x="1693279" y="2092969"/>
                </a:lnTo>
                <a:lnTo>
                  <a:pt x="1658003" y="2257584"/>
                </a:lnTo>
                <a:lnTo>
                  <a:pt x="1658003" y="2386925"/>
                </a:lnTo>
                <a:lnTo>
                  <a:pt x="1681520" y="2563299"/>
                </a:lnTo>
                <a:lnTo>
                  <a:pt x="1740315" y="2739672"/>
                </a:lnTo>
                <a:lnTo>
                  <a:pt x="1775592" y="2833739"/>
                </a:lnTo>
                <a:lnTo>
                  <a:pt x="1846145" y="2916046"/>
                </a:lnTo>
                <a:lnTo>
                  <a:pt x="1928457" y="3045387"/>
                </a:lnTo>
                <a:lnTo>
                  <a:pt x="1999010" y="3139453"/>
                </a:lnTo>
                <a:lnTo>
                  <a:pt x="2281223" y="3280552"/>
                </a:lnTo>
                <a:lnTo>
                  <a:pt x="2504642" y="3374618"/>
                </a:lnTo>
                <a:lnTo>
                  <a:pt x="2892685" y="3386376"/>
                </a:lnTo>
                <a:lnTo>
                  <a:pt x="3174898" y="3280552"/>
                </a:lnTo>
                <a:lnTo>
                  <a:pt x="3280728" y="3198244"/>
                </a:lnTo>
                <a:lnTo>
                  <a:pt x="3398317" y="3162970"/>
                </a:lnTo>
                <a:lnTo>
                  <a:pt x="3386558" y="4221212"/>
                </a:lnTo>
                <a:lnTo>
                  <a:pt x="0" y="4244729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68075" y="986791"/>
            <a:ext cx="780411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Want to quantify impact of the CAG wind field on the track of TC Stan</a:t>
            </a:r>
          </a:p>
          <a:p>
            <a:pPr marL="0" lvl="1"/>
            <a:endParaRPr lang="en-US" sz="2000" dirty="0" smtClean="0">
              <a:solidFill>
                <a:srgbClr val="0000FF"/>
              </a:solidFill>
            </a:endParaRPr>
          </a:p>
          <a:p>
            <a:pPr marL="0" lvl="1"/>
            <a:endParaRPr lang="en-US" sz="2000" dirty="0" smtClean="0">
              <a:solidFill>
                <a:srgbClr val="0000FF"/>
              </a:solidFill>
            </a:endParaRPr>
          </a:p>
          <a:p>
            <a:endParaRPr lang="en-US" sz="2400" b="1" dirty="0" smtClean="0"/>
          </a:p>
        </p:txBody>
      </p:sp>
      <p:sp>
        <p:nvSpPr>
          <p:cNvPr id="5" name="Freeform 4"/>
          <p:cNvSpPr/>
          <p:nvPr/>
        </p:nvSpPr>
        <p:spPr>
          <a:xfrm>
            <a:off x="5891198" y="3752015"/>
            <a:ext cx="905434" cy="834835"/>
          </a:xfrm>
          <a:custGeom>
            <a:avLst/>
            <a:gdLst>
              <a:gd name="connsiteX0" fmla="*/ 188142 w 905434"/>
              <a:gd name="connsiteY0" fmla="*/ 58791 h 834835"/>
              <a:gd name="connsiteX1" fmla="*/ 82312 w 905434"/>
              <a:gd name="connsiteY1" fmla="*/ 164615 h 834835"/>
              <a:gd name="connsiteX2" fmla="*/ 35277 w 905434"/>
              <a:gd name="connsiteY2" fmla="*/ 305714 h 834835"/>
              <a:gd name="connsiteX3" fmla="*/ 0 w 905434"/>
              <a:gd name="connsiteY3" fmla="*/ 423297 h 834835"/>
              <a:gd name="connsiteX4" fmla="*/ 47036 w 905434"/>
              <a:gd name="connsiteY4" fmla="*/ 576154 h 834835"/>
              <a:gd name="connsiteX5" fmla="*/ 129348 w 905434"/>
              <a:gd name="connsiteY5" fmla="*/ 729011 h 834835"/>
              <a:gd name="connsiteX6" fmla="*/ 246937 w 905434"/>
              <a:gd name="connsiteY6" fmla="*/ 799561 h 834835"/>
              <a:gd name="connsiteX7" fmla="*/ 411561 w 905434"/>
              <a:gd name="connsiteY7" fmla="*/ 834835 h 834835"/>
              <a:gd name="connsiteX8" fmla="*/ 576185 w 905434"/>
              <a:gd name="connsiteY8" fmla="*/ 811319 h 834835"/>
              <a:gd name="connsiteX9" fmla="*/ 729051 w 905434"/>
              <a:gd name="connsiteY9" fmla="*/ 752528 h 834835"/>
              <a:gd name="connsiteX10" fmla="*/ 846640 w 905434"/>
              <a:gd name="connsiteY10" fmla="*/ 623187 h 834835"/>
              <a:gd name="connsiteX11" fmla="*/ 846640 w 905434"/>
              <a:gd name="connsiteY11" fmla="*/ 623187 h 834835"/>
              <a:gd name="connsiteX12" fmla="*/ 905434 w 905434"/>
              <a:gd name="connsiteY12" fmla="*/ 364505 h 834835"/>
              <a:gd name="connsiteX13" fmla="*/ 834881 w 905434"/>
              <a:gd name="connsiteY13" fmla="*/ 188132 h 834835"/>
              <a:gd name="connsiteX14" fmla="*/ 740810 w 905434"/>
              <a:gd name="connsiteY14" fmla="*/ 94066 h 834835"/>
              <a:gd name="connsiteX15" fmla="*/ 658497 w 905434"/>
              <a:gd name="connsiteY15" fmla="*/ 35274 h 834835"/>
              <a:gd name="connsiteX16" fmla="*/ 658497 w 905434"/>
              <a:gd name="connsiteY16" fmla="*/ 35274 h 834835"/>
              <a:gd name="connsiteX17" fmla="*/ 482114 w 905434"/>
              <a:gd name="connsiteY17" fmla="*/ 0 h 834835"/>
              <a:gd name="connsiteX18" fmla="*/ 482114 w 905434"/>
              <a:gd name="connsiteY18" fmla="*/ 0 h 834835"/>
              <a:gd name="connsiteX19" fmla="*/ 329249 w 905434"/>
              <a:gd name="connsiteY19" fmla="*/ 11758 h 834835"/>
              <a:gd name="connsiteX20" fmla="*/ 329249 w 905434"/>
              <a:gd name="connsiteY20" fmla="*/ 11758 h 834835"/>
              <a:gd name="connsiteX21" fmla="*/ 329249 w 905434"/>
              <a:gd name="connsiteY21" fmla="*/ 11758 h 834835"/>
              <a:gd name="connsiteX22" fmla="*/ 188142 w 905434"/>
              <a:gd name="connsiteY22" fmla="*/ 58791 h 834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905434" h="834835">
                <a:moveTo>
                  <a:pt x="188142" y="58791"/>
                </a:moveTo>
                <a:lnTo>
                  <a:pt x="82312" y="164615"/>
                </a:lnTo>
                <a:lnTo>
                  <a:pt x="35277" y="305714"/>
                </a:lnTo>
                <a:lnTo>
                  <a:pt x="0" y="423297"/>
                </a:lnTo>
                <a:lnTo>
                  <a:pt x="47036" y="576154"/>
                </a:lnTo>
                <a:lnTo>
                  <a:pt x="129348" y="729011"/>
                </a:lnTo>
                <a:lnTo>
                  <a:pt x="246937" y="799561"/>
                </a:lnTo>
                <a:lnTo>
                  <a:pt x="411561" y="834835"/>
                </a:lnTo>
                <a:lnTo>
                  <a:pt x="576185" y="811319"/>
                </a:lnTo>
                <a:lnTo>
                  <a:pt x="729051" y="752528"/>
                </a:lnTo>
                <a:lnTo>
                  <a:pt x="846640" y="623187"/>
                </a:lnTo>
                <a:lnTo>
                  <a:pt x="846640" y="623187"/>
                </a:lnTo>
                <a:lnTo>
                  <a:pt x="905434" y="364505"/>
                </a:lnTo>
                <a:lnTo>
                  <a:pt x="834881" y="188132"/>
                </a:lnTo>
                <a:lnTo>
                  <a:pt x="740810" y="94066"/>
                </a:lnTo>
                <a:lnTo>
                  <a:pt x="658497" y="35274"/>
                </a:lnTo>
                <a:lnTo>
                  <a:pt x="658497" y="35274"/>
                </a:lnTo>
                <a:lnTo>
                  <a:pt x="482114" y="0"/>
                </a:lnTo>
                <a:lnTo>
                  <a:pt x="482114" y="0"/>
                </a:lnTo>
                <a:lnTo>
                  <a:pt x="329249" y="11758"/>
                </a:lnTo>
                <a:lnTo>
                  <a:pt x="329249" y="11758"/>
                </a:lnTo>
                <a:lnTo>
                  <a:pt x="329249" y="11758"/>
                </a:lnTo>
                <a:lnTo>
                  <a:pt x="188142" y="58791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540929" y="2966831"/>
            <a:ext cx="36312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Remove Vorticity over TC Stan (2.5</a:t>
            </a:r>
            <a:r>
              <a:rPr lang="en-US" baseline="30000" dirty="0" smtClean="0"/>
              <a:t>o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2211933"/>
            <a:ext cx="331883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Invert </a:t>
            </a:r>
            <a:r>
              <a:rPr lang="en-US" sz="2000" b="1" dirty="0">
                <a:solidFill>
                  <a:srgbClr val="000090"/>
                </a:solidFill>
              </a:rPr>
              <a:t>the vorticity field only over the </a:t>
            </a:r>
            <a:r>
              <a:rPr lang="en-US" sz="2000" b="1" dirty="0" smtClean="0">
                <a:solidFill>
                  <a:srgbClr val="000090"/>
                </a:solidFill>
              </a:rPr>
              <a:t>CAG</a:t>
            </a:r>
          </a:p>
          <a:p>
            <a:pPr marL="0" lvl="1"/>
            <a:endParaRPr lang="en-US" sz="2000" b="1" dirty="0" smtClean="0">
              <a:solidFill>
                <a:srgbClr val="000090"/>
              </a:solidFill>
            </a:endParaRPr>
          </a:p>
          <a:p>
            <a:pPr marL="342900" lvl="1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Remove </a:t>
            </a:r>
            <a:r>
              <a:rPr lang="en-US" sz="2000" b="1" dirty="0">
                <a:solidFill>
                  <a:srgbClr val="000090"/>
                </a:solidFill>
              </a:rPr>
              <a:t>TC Stan vortex to obtain steering </a:t>
            </a:r>
            <a:r>
              <a:rPr lang="en-US" sz="2000" b="1" dirty="0" smtClean="0">
                <a:solidFill>
                  <a:srgbClr val="000090"/>
                </a:solidFill>
              </a:rPr>
              <a:t>flow</a:t>
            </a:r>
          </a:p>
          <a:p>
            <a:pPr marL="342900" lvl="1" indent="-342900">
              <a:buFont typeface="Arial"/>
              <a:buChar char="•"/>
            </a:pPr>
            <a:endParaRPr lang="en-US" sz="2000" b="1" dirty="0">
              <a:solidFill>
                <a:srgbClr val="000090"/>
              </a:solidFill>
            </a:endParaRPr>
          </a:p>
          <a:p>
            <a:pPr marL="342900" lvl="1" indent="-342900">
              <a:buFont typeface="Arial"/>
              <a:buChar char="•"/>
            </a:pPr>
            <a:r>
              <a:rPr lang="en-US" sz="2000" b="1" dirty="0" smtClean="0">
                <a:solidFill>
                  <a:srgbClr val="D9D9D9"/>
                </a:solidFill>
              </a:rPr>
              <a:t>Also look at steering flow without CAG circulation</a:t>
            </a:r>
          </a:p>
          <a:p>
            <a:pPr marL="342900" lvl="1" indent="-342900">
              <a:buFont typeface="Arial"/>
              <a:buChar char="•"/>
            </a:pPr>
            <a:endParaRPr lang="en-US" sz="2000" b="1" dirty="0" smtClean="0">
              <a:solidFill>
                <a:srgbClr val="D9D9D9"/>
              </a:solidFill>
            </a:endParaRPr>
          </a:p>
          <a:p>
            <a:pPr marL="342900" lvl="1" indent="-342900">
              <a:buFont typeface="Arial"/>
              <a:buChar char="•"/>
            </a:pPr>
            <a:r>
              <a:rPr lang="en-US" sz="2000" b="1" dirty="0" smtClean="0">
                <a:solidFill>
                  <a:srgbClr val="D9D9D9"/>
                </a:solidFill>
              </a:rPr>
              <a:t>Steering layer </a:t>
            </a:r>
            <a:r>
              <a:rPr lang="en-US" sz="2000" b="1" dirty="0">
                <a:solidFill>
                  <a:srgbClr val="D9D9D9"/>
                </a:solidFill>
              </a:rPr>
              <a:t>f</a:t>
            </a:r>
            <a:r>
              <a:rPr lang="en-US" sz="2000" b="1" dirty="0" smtClean="0">
                <a:solidFill>
                  <a:srgbClr val="D9D9D9"/>
                </a:solidFill>
              </a:rPr>
              <a:t>low        925 – 500-hPa layer mean</a:t>
            </a:r>
          </a:p>
          <a:p>
            <a:pPr marL="342900" lvl="1" indent="-342900">
              <a:buFont typeface="Arial"/>
              <a:buChar char="•"/>
            </a:pPr>
            <a:endParaRPr lang="en-US" sz="2000" b="1" dirty="0" smtClean="0">
              <a:solidFill>
                <a:srgbClr val="000090"/>
              </a:solidFill>
            </a:endParaRPr>
          </a:p>
          <a:p>
            <a:pPr marL="342900" lvl="1" indent="-342900">
              <a:buFont typeface="Arial"/>
              <a:buChar char="•"/>
            </a:pP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1282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0000"/>
                </a:solidFill>
              </a:rPr>
              <a:t>Piecewise Vorticity Inversion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922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835" y="2189300"/>
            <a:ext cx="5683250" cy="4622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8075" y="986791"/>
            <a:ext cx="780411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Want to quantify impact of the CAG wind field on the track of TC Stan</a:t>
            </a:r>
          </a:p>
          <a:p>
            <a:pPr marL="0" lvl="1"/>
            <a:endParaRPr lang="en-US" sz="2000" dirty="0" smtClean="0">
              <a:solidFill>
                <a:srgbClr val="0000FF"/>
              </a:solidFill>
            </a:endParaRPr>
          </a:p>
          <a:p>
            <a:pPr marL="0" lvl="1"/>
            <a:endParaRPr lang="en-US" sz="2000" dirty="0" smtClean="0">
              <a:solidFill>
                <a:srgbClr val="0000FF"/>
              </a:solidFill>
            </a:endParaRPr>
          </a:p>
          <a:p>
            <a:endParaRPr lang="en-US" sz="2400" b="1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4047056" y="2966831"/>
            <a:ext cx="464723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Remove CAG and TC to see Environmental Flow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2211933"/>
            <a:ext cx="331883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Invert </a:t>
            </a:r>
            <a:r>
              <a:rPr lang="en-US" sz="2000" b="1" dirty="0">
                <a:solidFill>
                  <a:srgbClr val="000090"/>
                </a:solidFill>
              </a:rPr>
              <a:t>the vorticity field only over the </a:t>
            </a:r>
            <a:r>
              <a:rPr lang="en-US" sz="2000" b="1" dirty="0" smtClean="0">
                <a:solidFill>
                  <a:srgbClr val="000090"/>
                </a:solidFill>
              </a:rPr>
              <a:t>CAG</a:t>
            </a:r>
          </a:p>
          <a:p>
            <a:pPr marL="0" lvl="1"/>
            <a:endParaRPr lang="en-US" sz="2000" b="1" dirty="0" smtClean="0">
              <a:solidFill>
                <a:srgbClr val="000090"/>
              </a:solidFill>
            </a:endParaRPr>
          </a:p>
          <a:p>
            <a:pPr marL="342900" lvl="1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Remove </a:t>
            </a:r>
            <a:r>
              <a:rPr lang="en-US" sz="2000" b="1" dirty="0">
                <a:solidFill>
                  <a:srgbClr val="000090"/>
                </a:solidFill>
              </a:rPr>
              <a:t>TC Stan vortex to obtain steering </a:t>
            </a:r>
            <a:r>
              <a:rPr lang="en-US" sz="2000" b="1" dirty="0" smtClean="0">
                <a:solidFill>
                  <a:srgbClr val="000090"/>
                </a:solidFill>
              </a:rPr>
              <a:t>flow</a:t>
            </a:r>
          </a:p>
          <a:p>
            <a:pPr marL="342900" lvl="1" indent="-342900">
              <a:buFont typeface="Arial"/>
              <a:buChar char="•"/>
            </a:pPr>
            <a:endParaRPr lang="en-US" sz="2000" b="1" dirty="0">
              <a:solidFill>
                <a:srgbClr val="000090"/>
              </a:solidFill>
            </a:endParaRPr>
          </a:p>
          <a:p>
            <a:pPr marL="342900" lvl="1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Also look at steering flow without CAG circulation</a:t>
            </a:r>
          </a:p>
          <a:p>
            <a:pPr marL="342900" lvl="1" indent="-342900">
              <a:buFont typeface="Arial"/>
              <a:buChar char="•"/>
            </a:pPr>
            <a:endParaRPr lang="en-US" sz="2000" b="1" dirty="0" smtClean="0">
              <a:solidFill>
                <a:srgbClr val="000090"/>
              </a:solidFill>
            </a:endParaRPr>
          </a:p>
          <a:p>
            <a:pPr marL="342900" lvl="1" indent="-342900">
              <a:buFont typeface="Arial"/>
              <a:buChar char="•"/>
            </a:pPr>
            <a:r>
              <a:rPr lang="en-US" sz="2000" b="1" dirty="0" smtClean="0">
                <a:solidFill>
                  <a:srgbClr val="D9D9D9"/>
                </a:solidFill>
              </a:rPr>
              <a:t>Steering layer </a:t>
            </a:r>
            <a:r>
              <a:rPr lang="en-US" sz="2000" b="1" dirty="0">
                <a:solidFill>
                  <a:srgbClr val="D9D9D9"/>
                </a:solidFill>
              </a:rPr>
              <a:t>f</a:t>
            </a:r>
            <a:r>
              <a:rPr lang="en-US" sz="2000" b="1" dirty="0" smtClean="0">
                <a:solidFill>
                  <a:srgbClr val="D9D9D9"/>
                </a:solidFill>
              </a:rPr>
              <a:t>low        925 – 500-hPa layer mean</a:t>
            </a:r>
          </a:p>
          <a:p>
            <a:pPr marL="342900" lvl="1" indent="-342900">
              <a:buFont typeface="Arial"/>
              <a:buChar char="•"/>
            </a:pPr>
            <a:endParaRPr lang="en-US" sz="2000" b="1" dirty="0" smtClean="0">
              <a:solidFill>
                <a:srgbClr val="000090"/>
              </a:solidFill>
            </a:endParaRPr>
          </a:p>
          <a:p>
            <a:pPr marL="342900" lvl="1" indent="-342900">
              <a:buFont typeface="Arial"/>
              <a:buChar char="•"/>
            </a:pP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5429077" y="3595763"/>
            <a:ext cx="2110629" cy="2028600"/>
          </a:xfrm>
          <a:custGeom>
            <a:avLst/>
            <a:gdLst>
              <a:gd name="connsiteX0" fmla="*/ 379810 w 2110629"/>
              <a:gd name="connsiteY0" fmla="*/ 213910 h 2028600"/>
              <a:gd name="connsiteX1" fmla="*/ 262222 w 2110629"/>
              <a:gd name="connsiteY1" fmla="*/ 331493 h 2028600"/>
              <a:gd name="connsiteX2" fmla="*/ 121115 w 2110629"/>
              <a:gd name="connsiteY2" fmla="*/ 543141 h 2028600"/>
              <a:gd name="connsiteX3" fmla="*/ 38803 w 2110629"/>
              <a:gd name="connsiteY3" fmla="*/ 719515 h 2028600"/>
              <a:gd name="connsiteX4" fmla="*/ 3526 w 2110629"/>
              <a:gd name="connsiteY4" fmla="*/ 1060504 h 2028600"/>
              <a:gd name="connsiteX5" fmla="*/ 121115 w 2110629"/>
              <a:gd name="connsiteY5" fmla="*/ 1472043 h 2028600"/>
              <a:gd name="connsiteX6" fmla="*/ 250463 w 2110629"/>
              <a:gd name="connsiteY6" fmla="*/ 1648417 h 2028600"/>
              <a:gd name="connsiteX7" fmla="*/ 462122 w 2110629"/>
              <a:gd name="connsiteY7" fmla="*/ 1836549 h 2028600"/>
              <a:gd name="connsiteX8" fmla="*/ 697300 w 2110629"/>
              <a:gd name="connsiteY8" fmla="*/ 1965890 h 2028600"/>
              <a:gd name="connsiteX9" fmla="*/ 1014790 w 2110629"/>
              <a:gd name="connsiteY9" fmla="*/ 2024681 h 2028600"/>
              <a:gd name="connsiteX10" fmla="*/ 1332280 w 2110629"/>
              <a:gd name="connsiteY10" fmla="*/ 2012923 h 2028600"/>
              <a:gd name="connsiteX11" fmla="*/ 1496904 w 2110629"/>
              <a:gd name="connsiteY11" fmla="*/ 1930615 h 2028600"/>
              <a:gd name="connsiteX12" fmla="*/ 1696805 w 2110629"/>
              <a:gd name="connsiteY12" fmla="*/ 1824791 h 2028600"/>
              <a:gd name="connsiteX13" fmla="*/ 1814394 w 2110629"/>
              <a:gd name="connsiteY13" fmla="*/ 1730725 h 2028600"/>
              <a:gd name="connsiteX14" fmla="*/ 1955500 w 2110629"/>
              <a:gd name="connsiteY14" fmla="*/ 1566109 h 2028600"/>
              <a:gd name="connsiteX15" fmla="*/ 2026054 w 2110629"/>
              <a:gd name="connsiteY15" fmla="*/ 1436769 h 2028600"/>
              <a:gd name="connsiteX16" fmla="*/ 2084848 w 2110629"/>
              <a:gd name="connsiteY16" fmla="*/ 1248636 h 2028600"/>
              <a:gd name="connsiteX17" fmla="*/ 2108366 w 2110629"/>
              <a:gd name="connsiteY17" fmla="*/ 1095779 h 2028600"/>
              <a:gd name="connsiteX18" fmla="*/ 2108366 w 2110629"/>
              <a:gd name="connsiteY18" fmla="*/ 942922 h 2028600"/>
              <a:gd name="connsiteX19" fmla="*/ 2096607 w 2110629"/>
              <a:gd name="connsiteY19" fmla="*/ 707757 h 2028600"/>
              <a:gd name="connsiteX20" fmla="*/ 2037813 w 2110629"/>
              <a:gd name="connsiteY20" fmla="*/ 590174 h 2028600"/>
              <a:gd name="connsiteX21" fmla="*/ 1955500 w 2110629"/>
              <a:gd name="connsiteY21" fmla="*/ 437317 h 2028600"/>
              <a:gd name="connsiteX22" fmla="*/ 1861429 w 2110629"/>
              <a:gd name="connsiteY22" fmla="*/ 331493 h 2028600"/>
              <a:gd name="connsiteX23" fmla="*/ 1743841 w 2110629"/>
              <a:gd name="connsiteY23" fmla="*/ 213910 h 2028600"/>
              <a:gd name="connsiteX24" fmla="*/ 1579216 w 2110629"/>
              <a:gd name="connsiteY24" fmla="*/ 108086 h 2028600"/>
              <a:gd name="connsiteX25" fmla="*/ 1449869 w 2110629"/>
              <a:gd name="connsiteY25" fmla="*/ 72811 h 2028600"/>
              <a:gd name="connsiteX26" fmla="*/ 1249968 w 2110629"/>
              <a:gd name="connsiteY26" fmla="*/ 14020 h 2028600"/>
              <a:gd name="connsiteX27" fmla="*/ 1132379 w 2110629"/>
              <a:gd name="connsiteY27" fmla="*/ 2262 h 2028600"/>
              <a:gd name="connsiteX28" fmla="*/ 991272 w 2110629"/>
              <a:gd name="connsiteY28" fmla="*/ 2262 h 2028600"/>
              <a:gd name="connsiteX29" fmla="*/ 850166 w 2110629"/>
              <a:gd name="connsiteY29" fmla="*/ 25778 h 2028600"/>
              <a:gd name="connsiteX30" fmla="*/ 756095 w 2110629"/>
              <a:gd name="connsiteY30" fmla="*/ 37537 h 2028600"/>
              <a:gd name="connsiteX31" fmla="*/ 685541 w 2110629"/>
              <a:gd name="connsiteY31" fmla="*/ 49295 h 2028600"/>
              <a:gd name="connsiteX32" fmla="*/ 591470 w 2110629"/>
              <a:gd name="connsiteY32" fmla="*/ 84570 h 2028600"/>
              <a:gd name="connsiteX33" fmla="*/ 485640 w 2110629"/>
              <a:gd name="connsiteY33" fmla="*/ 143361 h 2028600"/>
              <a:gd name="connsiteX34" fmla="*/ 426846 w 2110629"/>
              <a:gd name="connsiteY34" fmla="*/ 178636 h 2028600"/>
              <a:gd name="connsiteX35" fmla="*/ 379810 w 2110629"/>
              <a:gd name="connsiteY35" fmla="*/ 213910 h 20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110629" h="2028600">
                <a:moveTo>
                  <a:pt x="379810" y="213910"/>
                </a:moveTo>
                <a:cubicBezTo>
                  <a:pt x="352373" y="239386"/>
                  <a:pt x="305338" y="276621"/>
                  <a:pt x="262222" y="331493"/>
                </a:cubicBezTo>
                <a:cubicBezTo>
                  <a:pt x="219106" y="386365"/>
                  <a:pt x="158351" y="478471"/>
                  <a:pt x="121115" y="543141"/>
                </a:cubicBezTo>
                <a:cubicBezTo>
                  <a:pt x="83879" y="607811"/>
                  <a:pt x="58401" y="633288"/>
                  <a:pt x="38803" y="719515"/>
                </a:cubicBezTo>
                <a:cubicBezTo>
                  <a:pt x="19205" y="805742"/>
                  <a:pt x="-10193" y="935083"/>
                  <a:pt x="3526" y="1060504"/>
                </a:cubicBezTo>
                <a:cubicBezTo>
                  <a:pt x="17245" y="1185925"/>
                  <a:pt x="79959" y="1374058"/>
                  <a:pt x="121115" y="1472043"/>
                </a:cubicBezTo>
                <a:cubicBezTo>
                  <a:pt x="162271" y="1570028"/>
                  <a:pt x="193629" y="1587666"/>
                  <a:pt x="250463" y="1648417"/>
                </a:cubicBezTo>
                <a:cubicBezTo>
                  <a:pt x="307297" y="1709168"/>
                  <a:pt x="387649" y="1783637"/>
                  <a:pt x="462122" y="1836549"/>
                </a:cubicBezTo>
                <a:cubicBezTo>
                  <a:pt x="536595" y="1889461"/>
                  <a:pt x="605189" y="1934535"/>
                  <a:pt x="697300" y="1965890"/>
                </a:cubicBezTo>
                <a:cubicBezTo>
                  <a:pt x="789411" y="1997245"/>
                  <a:pt x="908960" y="2016842"/>
                  <a:pt x="1014790" y="2024681"/>
                </a:cubicBezTo>
                <a:cubicBezTo>
                  <a:pt x="1120620" y="2032520"/>
                  <a:pt x="1251928" y="2028601"/>
                  <a:pt x="1332280" y="2012923"/>
                </a:cubicBezTo>
                <a:cubicBezTo>
                  <a:pt x="1412632" y="1997245"/>
                  <a:pt x="1436150" y="1961970"/>
                  <a:pt x="1496904" y="1930615"/>
                </a:cubicBezTo>
                <a:cubicBezTo>
                  <a:pt x="1557658" y="1899260"/>
                  <a:pt x="1643890" y="1858106"/>
                  <a:pt x="1696805" y="1824791"/>
                </a:cubicBezTo>
                <a:cubicBezTo>
                  <a:pt x="1749720" y="1791476"/>
                  <a:pt x="1771278" y="1773839"/>
                  <a:pt x="1814394" y="1730725"/>
                </a:cubicBezTo>
                <a:cubicBezTo>
                  <a:pt x="1857510" y="1687611"/>
                  <a:pt x="1920223" y="1615102"/>
                  <a:pt x="1955500" y="1566109"/>
                </a:cubicBezTo>
                <a:cubicBezTo>
                  <a:pt x="1990777" y="1517116"/>
                  <a:pt x="2004496" y="1489681"/>
                  <a:pt x="2026054" y="1436769"/>
                </a:cubicBezTo>
                <a:cubicBezTo>
                  <a:pt x="2047612" y="1383857"/>
                  <a:pt x="2071129" y="1305468"/>
                  <a:pt x="2084848" y="1248636"/>
                </a:cubicBezTo>
                <a:cubicBezTo>
                  <a:pt x="2098567" y="1191804"/>
                  <a:pt x="2104446" y="1146731"/>
                  <a:pt x="2108366" y="1095779"/>
                </a:cubicBezTo>
                <a:cubicBezTo>
                  <a:pt x="2112286" y="1044827"/>
                  <a:pt x="2110326" y="1007592"/>
                  <a:pt x="2108366" y="942922"/>
                </a:cubicBezTo>
                <a:cubicBezTo>
                  <a:pt x="2106406" y="878252"/>
                  <a:pt x="2108366" y="766548"/>
                  <a:pt x="2096607" y="707757"/>
                </a:cubicBezTo>
                <a:cubicBezTo>
                  <a:pt x="2084848" y="648966"/>
                  <a:pt x="2061331" y="635247"/>
                  <a:pt x="2037813" y="590174"/>
                </a:cubicBezTo>
                <a:cubicBezTo>
                  <a:pt x="2014295" y="545101"/>
                  <a:pt x="1984897" y="480431"/>
                  <a:pt x="1955500" y="437317"/>
                </a:cubicBezTo>
                <a:cubicBezTo>
                  <a:pt x="1926103" y="394204"/>
                  <a:pt x="1896706" y="368728"/>
                  <a:pt x="1861429" y="331493"/>
                </a:cubicBezTo>
                <a:cubicBezTo>
                  <a:pt x="1826153" y="294259"/>
                  <a:pt x="1790876" y="251144"/>
                  <a:pt x="1743841" y="213910"/>
                </a:cubicBezTo>
                <a:cubicBezTo>
                  <a:pt x="1696806" y="176676"/>
                  <a:pt x="1628211" y="131603"/>
                  <a:pt x="1579216" y="108086"/>
                </a:cubicBezTo>
                <a:cubicBezTo>
                  <a:pt x="1530221" y="84569"/>
                  <a:pt x="1449869" y="72811"/>
                  <a:pt x="1449869" y="72811"/>
                </a:cubicBezTo>
                <a:cubicBezTo>
                  <a:pt x="1394994" y="57133"/>
                  <a:pt x="1302883" y="25778"/>
                  <a:pt x="1249968" y="14020"/>
                </a:cubicBezTo>
                <a:cubicBezTo>
                  <a:pt x="1197053" y="2262"/>
                  <a:pt x="1175495" y="4222"/>
                  <a:pt x="1132379" y="2262"/>
                </a:cubicBezTo>
                <a:cubicBezTo>
                  <a:pt x="1089263" y="302"/>
                  <a:pt x="1038307" y="-1657"/>
                  <a:pt x="991272" y="2262"/>
                </a:cubicBezTo>
                <a:cubicBezTo>
                  <a:pt x="944237" y="6181"/>
                  <a:pt x="889362" y="19899"/>
                  <a:pt x="850166" y="25778"/>
                </a:cubicBezTo>
                <a:cubicBezTo>
                  <a:pt x="810970" y="31657"/>
                  <a:pt x="783533" y="33617"/>
                  <a:pt x="756095" y="37537"/>
                </a:cubicBezTo>
                <a:cubicBezTo>
                  <a:pt x="728657" y="41457"/>
                  <a:pt x="712978" y="41456"/>
                  <a:pt x="685541" y="49295"/>
                </a:cubicBezTo>
                <a:cubicBezTo>
                  <a:pt x="658104" y="57134"/>
                  <a:pt x="624787" y="68892"/>
                  <a:pt x="591470" y="84570"/>
                </a:cubicBezTo>
                <a:cubicBezTo>
                  <a:pt x="558153" y="100248"/>
                  <a:pt x="513077" y="127683"/>
                  <a:pt x="485640" y="143361"/>
                </a:cubicBezTo>
                <a:cubicBezTo>
                  <a:pt x="458203" y="159039"/>
                  <a:pt x="442525" y="168837"/>
                  <a:pt x="426846" y="178636"/>
                </a:cubicBezTo>
                <a:cubicBezTo>
                  <a:pt x="411168" y="188434"/>
                  <a:pt x="407247" y="188434"/>
                  <a:pt x="379810" y="21391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1282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0000"/>
                </a:solidFill>
              </a:rPr>
              <a:t>Piecewise Vorticity Inversion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3246" t="94021" r="46632"/>
          <a:stretch/>
        </p:blipFill>
        <p:spPr>
          <a:xfrm>
            <a:off x="5179563" y="6098750"/>
            <a:ext cx="3668772" cy="35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131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835" y="2189300"/>
            <a:ext cx="5683250" cy="4622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8075" y="986791"/>
            <a:ext cx="780411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Want to quantify impact of the CAG wind field on the track of TC Stan</a:t>
            </a:r>
          </a:p>
          <a:p>
            <a:pPr marL="0" lvl="1"/>
            <a:endParaRPr lang="en-US" sz="2000" dirty="0" smtClean="0">
              <a:solidFill>
                <a:srgbClr val="0000FF"/>
              </a:solidFill>
            </a:endParaRPr>
          </a:p>
          <a:p>
            <a:pPr marL="0" lvl="1"/>
            <a:endParaRPr lang="en-US" sz="2000" dirty="0" smtClean="0">
              <a:solidFill>
                <a:srgbClr val="0000FF"/>
              </a:solidFill>
            </a:endParaRPr>
          </a:p>
          <a:p>
            <a:endParaRPr lang="en-US" sz="2400" b="1" dirty="0" smtClean="0"/>
          </a:p>
        </p:txBody>
      </p:sp>
      <p:sp>
        <p:nvSpPr>
          <p:cNvPr id="7" name="Rectangle 6"/>
          <p:cNvSpPr/>
          <p:nvPr/>
        </p:nvSpPr>
        <p:spPr>
          <a:xfrm>
            <a:off x="0" y="2211933"/>
            <a:ext cx="331883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Invert </a:t>
            </a:r>
            <a:r>
              <a:rPr lang="en-US" sz="2000" b="1" dirty="0">
                <a:solidFill>
                  <a:srgbClr val="000090"/>
                </a:solidFill>
              </a:rPr>
              <a:t>the vorticity field only over the </a:t>
            </a:r>
            <a:r>
              <a:rPr lang="en-US" sz="2000" b="1" dirty="0" smtClean="0">
                <a:solidFill>
                  <a:srgbClr val="000090"/>
                </a:solidFill>
              </a:rPr>
              <a:t>CAG</a:t>
            </a:r>
          </a:p>
          <a:p>
            <a:pPr marL="0" lvl="1"/>
            <a:endParaRPr lang="en-US" sz="2000" b="1" dirty="0" smtClean="0">
              <a:solidFill>
                <a:srgbClr val="000090"/>
              </a:solidFill>
            </a:endParaRPr>
          </a:p>
          <a:p>
            <a:pPr marL="342900" lvl="1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Remove </a:t>
            </a:r>
            <a:r>
              <a:rPr lang="en-US" sz="2000" b="1" dirty="0">
                <a:solidFill>
                  <a:srgbClr val="000090"/>
                </a:solidFill>
              </a:rPr>
              <a:t>TC Stan vortex to obtain steering </a:t>
            </a:r>
            <a:r>
              <a:rPr lang="en-US" sz="2000" b="1" dirty="0" smtClean="0">
                <a:solidFill>
                  <a:srgbClr val="000090"/>
                </a:solidFill>
              </a:rPr>
              <a:t>flow</a:t>
            </a:r>
          </a:p>
          <a:p>
            <a:pPr marL="342900" lvl="1" indent="-342900">
              <a:buFont typeface="Arial"/>
              <a:buChar char="•"/>
            </a:pPr>
            <a:endParaRPr lang="en-US" sz="2000" b="1" dirty="0">
              <a:solidFill>
                <a:srgbClr val="000090"/>
              </a:solidFill>
            </a:endParaRPr>
          </a:p>
          <a:p>
            <a:pPr marL="342900" lvl="1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Also look at steering flow without CAG circulation</a:t>
            </a:r>
          </a:p>
          <a:p>
            <a:pPr marL="342900" lvl="1" indent="-342900">
              <a:buFont typeface="Arial"/>
              <a:buChar char="•"/>
            </a:pPr>
            <a:endParaRPr lang="en-US" sz="2000" b="1" dirty="0" smtClean="0">
              <a:solidFill>
                <a:srgbClr val="000090"/>
              </a:solidFill>
            </a:endParaRPr>
          </a:p>
          <a:p>
            <a:pPr marL="342900" lvl="1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Steering layer </a:t>
            </a:r>
            <a:r>
              <a:rPr lang="en-US" sz="2000" b="1" dirty="0">
                <a:solidFill>
                  <a:srgbClr val="000090"/>
                </a:solidFill>
              </a:rPr>
              <a:t>f</a:t>
            </a:r>
            <a:r>
              <a:rPr lang="en-US" sz="2000" b="1" dirty="0" smtClean="0">
                <a:solidFill>
                  <a:srgbClr val="000090"/>
                </a:solidFill>
              </a:rPr>
              <a:t>low        925 – 500-hPa layer mean</a:t>
            </a:r>
          </a:p>
          <a:p>
            <a:pPr marL="342900" lvl="1" indent="-342900">
              <a:buFont typeface="Arial"/>
              <a:buChar char="•"/>
            </a:pPr>
            <a:endParaRPr lang="en-US" sz="2000" b="1" dirty="0" smtClean="0">
              <a:solidFill>
                <a:srgbClr val="000090"/>
              </a:solidFill>
            </a:endParaRPr>
          </a:p>
          <a:p>
            <a:pPr marL="342900" lvl="1" indent="-342900">
              <a:buFont typeface="Arial"/>
              <a:buChar char="•"/>
            </a:pP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5429077" y="3595763"/>
            <a:ext cx="2110629" cy="2028600"/>
          </a:xfrm>
          <a:custGeom>
            <a:avLst/>
            <a:gdLst>
              <a:gd name="connsiteX0" fmla="*/ 379810 w 2110629"/>
              <a:gd name="connsiteY0" fmla="*/ 213910 h 2028600"/>
              <a:gd name="connsiteX1" fmla="*/ 262222 w 2110629"/>
              <a:gd name="connsiteY1" fmla="*/ 331493 h 2028600"/>
              <a:gd name="connsiteX2" fmla="*/ 121115 w 2110629"/>
              <a:gd name="connsiteY2" fmla="*/ 543141 h 2028600"/>
              <a:gd name="connsiteX3" fmla="*/ 38803 w 2110629"/>
              <a:gd name="connsiteY3" fmla="*/ 719515 h 2028600"/>
              <a:gd name="connsiteX4" fmla="*/ 3526 w 2110629"/>
              <a:gd name="connsiteY4" fmla="*/ 1060504 h 2028600"/>
              <a:gd name="connsiteX5" fmla="*/ 121115 w 2110629"/>
              <a:gd name="connsiteY5" fmla="*/ 1472043 h 2028600"/>
              <a:gd name="connsiteX6" fmla="*/ 250463 w 2110629"/>
              <a:gd name="connsiteY6" fmla="*/ 1648417 h 2028600"/>
              <a:gd name="connsiteX7" fmla="*/ 462122 w 2110629"/>
              <a:gd name="connsiteY7" fmla="*/ 1836549 h 2028600"/>
              <a:gd name="connsiteX8" fmla="*/ 697300 w 2110629"/>
              <a:gd name="connsiteY8" fmla="*/ 1965890 h 2028600"/>
              <a:gd name="connsiteX9" fmla="*/ 1014790 w 2110629"/>
              <a:gd name="connsiteY9" fmla="*/ 2024681 h 2028600"/>
              <a:gd name="connsiteX10" fmla="*/ 1332280 w 2110629"/>
              <a:gd name="connsiteY10" fmla="*/ 2012923 h 2028600"/>
              <a:gd name="connsiteX11" fmla="*/ 1496904 w 2110629"/>
              <a:gd name="connsiteY11" fmla="*/ 1930615 h 2028600"/>
              <a:gd name="connsiteX12" fmla="*/ 1696805 w 2110629"/>
              <a:gd name="connsiteY12" fmla="*/ 1824791 h 2028600"/>
              <a:gd name="connsiteX13" fmla="*/ 1814394 w 2110629"/>
              <a:gd name="connsiteY13" fmla="*/ 1730725 h 2028600"/>
              <a:gd name="connsiteX14" fmla="*/ 1955500 w 2110629"/>
              <a:gd name="connsiteY14" fmla="*/ 1566109 h 2028600"/>
              <a:gd name="connsiteX15" fmla="*/ 2026054 w 2110629"/>
              <a:gd name="connsiteY15" fmla="*/ 1436769 h 2028600"/>
              <a:gd name="connsiteX16" fmla="*/ 2084848 w 2110629"/>
              <a:gd name="connsiteY16" fmla="*/ 1248636 h 2028600"/>
              <a:gd name="connsiteX17" fmla="*/ 2108366 w 2110629"/>
              <a:gd name="connsiteY17" fmla="*/ 1095779 h 2028600"/>
              <a:gd name="connsiteX18" fmla="*/ 2108366 w 2110629"/>
              <a:gd name="connsiteY18" fmla="*/ 942922 h 2028600"/>
              <a:gd name="connsiteX19" fmla="*/ 2096607 w 2110629"/>
              <a:gd name="connsiteY19" fmla="*/ 707757 h 2028600"/>
              <a:gd name="connsiteX20" fmla="*/ 2037813 w 2110629"/>
              <a:gd name="connsiteY20" fmla="*/ 590174 h 2028600"/>
              <a:gd name="connsiteX21" fmla="*/ 1955500 w 2110629"/>
              <a:gd name="connsiteY21" fmla="*/ 437317 h 2028600"/>
              <a:gd name="connsiteX22" fmla="*/ 1861429 w 2110629"/>
              <a:gd name="connsiteY22" fmla="*/ 331493 h 2028600"/>
              <a:gd name="connsiteX23" fmla="*/ 1743841 w 2110629"/>
              <a:gd name="connsiteY23" fmla="*/ 213910 h 2028600"/>
              <a:gd name="connsiteX24" fmla="*/ 1579216 w 2110629"/>
              <a:gd name="connsiteY24" fmla="*/ 108086 h 2028600"/>
              <a:gd name="connsiteX25" fmla="*/ 1449869 w 2110629"/>
              <a:gd name="connsiteY25" fmla="*/ 72811 h 2028600"/>
              <a:gd name="connsiteX26" fmla="*/ 1249968 w 2110629"/>
              <a:gd name="connsiteY26" fmla="*/ 14020 h 2028600"/>
              <a:gd name="connsiteX27" fmla="*/ 1132379 w 2110629"/>
              <a:gd name="connsiteY27" fmla="*/ 2262 h 2028600"/>
              <a:gd name="connsiteX28" fmla="*/ 991272 w 2110629"/>
              <a:gd name="connsiteY28" fmla="*/ 2262 h 2028600"/>
              <a:gd name="connsiteX29" fmla="*/ 850166 w 2110629"/>
              <a:gd name="connsiteY29" fmla="*/ 25778 h 2028600"/>
              <a:gd name="connsiteX30" fmla="*/ 756095 w 2110629"/>
              <a:gd name="connsiteY30" fmla="*/ 37537 h 2028600"/>
              <a:gd name="connsiteX31" fmla="*/ 685541 w 2110629"/>
              <a:gd name="connsiteY31" fmla="*/ 49295 h 2028600"/>
              <a:gd name="connsiteX32" fmla="*/ 591470 w 2110629"/>
              <a:gd name="connsiteY32" fmla="*/ 84570 h 2028600"/>
              <a:gd name="connsiteX33" fmla="*/ 485640 w 2110629"/>
              <a:gd name="connsiteY33" fmla="*/ 143361 h 2028600"/>
              <a:gd name="connsiteX34" fmla="*/ 426846 w 2110629"/>
              <a:gd name="connsiteY34" fmla="*/ 178636 h 2028600"/>
              <a:gd name="connsiteX35" fmla="*/ 379810 w 2110629"/>
              <a:gd name="connsiteY35" fmla="*/ 213910 h 20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110629" h="2028600">
                <a:moveTo>
                  <a:pt x="379810" y="213910"/>
                </a:moveTo>
                <a:cubicBezTo>
                  <a:pt x="352373" y="239386"/>
                  <a:pt x="305338" y="276621"/>
                  <a:pt x="262222" y="331493"/>
                </a:cubicBezTo>
                <a:cubicBezTo>
                  <a:pt x="219106" y="386365"/>
                  <a:pt x="158351" y="478471"/>
                  <a:pt x="121115" y="543141"/>
                </a:cubicBezTo>
                <a:cubicBezTo>
                  <a:pt x="83879" y="607811"/>
                  <a:pt x="58401" y="633288"/>
                  <a:pt x="38803" y="719515"/>
                </a:cubicBezTo>
                <a:cubicBezTo>
                  <a:pt x="19205" y="805742"/>
                  <a:pt x="-10193" y="935083"/>
                  <a:pt x="3526" y="1060504"/>
                </a:cubicBezTo>
                <a:cubicBezTo>
                  <a:pt x="17245" y="1185925"/>
                  <a:pt x="79959" y="1374058"/>
                  <a:pt x="121115" y="1472043"/>
                </a:cubicBezTo>
                <a:cubicBezTo>
                  <a:pt x="162271" y="1570028"/>
                  <a:pt x="193629" y="1587666"/>
                  <a:pt x="250463" y="1648417"/>
                </a:cubicBezTo>
                <a:cubicBezTo>
                  <a:pt x="307297" y="1709168"/>
                  <a:pt x="387649" y="1783637"/>
                  <a:pt x="462122" y="1836549"/>
                </a:cubicBezTo>
                <a:cubicBezTo>
                  <a:pt x="536595" y="1889461"/>
                  <a:pt x="605189" y="1934535"/>
                  <a:pt x="697300" y="1965890"/>
                </a:cubicBezTo>
                <a:cubicBezTo>
                  <a:pt x="789411" y="1997245"/>
                  <a:pt x="908960" y="2016842"/>
                  <a:pt x="1014790" y="2024681"/>
                </a:cubicBezTo>
                <a:cubicBezTo>
                  <a:pt x="1120620" y="2032520"/>
                  <a:pt x="1251928" y="2028601"/>
                  <a:pt x="1332280" y="2012923"/>
                </a:cubicBezTo>
                <a:cubicBezTo>
                  <a:pt x="1412632" y="1997245"/>
                  <a:pt x="1436150" y="1961970"/>
                  <a:pt x="1496904" y="1930615"/>
                </a:cubicBezTo>
                <a:cubicBezTo>
                  <a:pt x="1557658" y="1899260"/>
                  <a:pt x="1643890" y="1858106"/>
                  <a:pt x="1696805" y="1824791"/>
                </a:cubicBezTo>
                <a:cubicBezTo>
                  <a:pt x="1749720" y="1791476"/>
                  <a:pt x="1771278" y="1773839"/>
                  <a:pt x="1814394" y="1730725"/>
                </a:cubicBezTo>
                <a:cubicBezTo>
                  <a:pt x="1857510" y="1687611"/>
                  <a:pt x="1920223" y="1615102"/>
                  <a:pt x="1955500" y="1566109"/>
                </a:cubicBezTo>
                <a:cubicBezTo>
                  <a:pt x="1990777" y="1517116"/>
                  <a:pt x="2004496" y="1489681"/>
                  <a:pt x="2026054" y="1436769"/>
                </a:cubicBezTo>
                <a:cubicBezTo>
                  <a:pt x="2047612" y="1383857"/>
                  <a:pt x="2071129" y="1305468"/>
                  <a:pt x="2084848" y="1248636"/>
                </a:cubicBezTo>
                <a:cubicBezTo>
                  <a:pt x="2098567" y="1191804"/>
                  <a:pt x="2104446" y="1146731"/>
                  <a:pt x="2108366" y="1095779"/>
                </a:cubicBezTo>
                <a:cubicBezTo>
                  <a:pt x="2112286" y="1044827"/>
                  <a:pt x="2110326" y="1007592"/>
                  <a:pt x="2108366" y="942922"/>
                </a:cubicBezTo>
                <a:cubicBezTo>
                  <a:pt x="2106406" y="878252"/>
                  <a:pt x="2108366" y="766548"/>
                  <a:pt x="2096607" y="707757"/>
                </a:cubicBezTo>
                <a:cubicBezTo>
                  <a:pt x="2084848" y="648966"/>
                  <a:pt x="2061331" y="635247"/>
                  <a:pt x="2037813" y="590174"/>
                </a:cubicBezTo>
                <a:cubicBezTo>
                  <a:pt x="2014295" y="545101"/>
                  <a:pt x="1984897" y="480431"/>
                  <a:pt x="1955500" y="437317"/>
                </a:cubicBezTo>
                <a:cubicBezTo>
                  <a:pt x="1926103" y="394204"/>
                  <a:pt x="1896706" y="368728"/>
                  <a:pt x="1861429" y="331493"/>
                </a:cubicBezTo>
                <a:cubicBezTo>
                  <a:pt x="1826153" y="294259"/>
                  <a:pt x="1790876" y="251144"/>
                  <a:pt x="1743841" y="213910"/>
                </a:cubicBezTo>
                <a:cubicBezTo>
                  <a:pt x="1696806" y="176676"/>
                  <a:pt x="1628211" y="131603"/>
                  <a:pt x="1579216" y="108086"/>
                </a:cubicBezTo>
                <a:cubicBezTo>
                  <a:pt x="1530221" y="84569"/>
                  <a:pt x="1449869" y="72811"/>
                  <a:pt x="1449869" y="72811"/>
                </a:cubicBezTo>
                <a:cubicBezTo>
                  <a:pt x="1394994" y="57133"/>
                  <a:pt x="1302883" y="25778"/>
                  <a:pt x="1249968" y="14020"/>
                </a:cubicBezTo>
                <a:cubicBezTo>
                  <a:pt x="1197053" y="2262"/>
                  <a:pt x="1175495" y="4222"/>
                  <a:pt x="1132379" y="2262"/>
                </a:cubicBezTo>
                <a:cubicBezTo>
                  <a:pt x="1089263" y="302"/>
                  <a:pt x="1038307" y="-1657"/>
                  <a:pt x="991272" y="2262"/>
                </a:cubicBezTo>
                <a:cubicBezTo>
                  <a:pt x="944237" y="6181"/>
                  <a:pt x="889362" y="19899"/>
                  <a:pt x="850166" y="25778"/>
                </a:cubicBezTo>
                <a:cubicBezTo>
                  <a:pt x="810970" y="31657"/>
                  <a:pt x="783533" y="33617"/>
                  <a:pt x="756095" y="37537"/>
                </a:cubicBezTo>
                <a:cubicBezTo>
                  <a:pt x="728657" y="41457"/>
                  <a:pt x="712978" y="41456"/>
                  <a:pt x="685541" y="49295"/>
                </a:cubicBezTo>
                <a:cubicBezTo>
                  <a:pt x="658104" y="57134"/>
                  <a:pt x="624787" y="68892"/>
                  <a:pt x="591470" y="84570"/>
                </a:cubicBezTo>
                <a:cubicBezTo>
                  <a:pt x="558153" y="100248"/>
                  <a:pt x="513077" y="127683"/>
                  <a:pt x="485640" y="143361"/>
                </a:cubicBezTo>
                <a:cubicBezTo>
                  <a:pt x="458203" y="159039"/>
                  <a:pt x="442525" y="168837"/>
                  <a:pt x="426846" y="178636"/>
                </a:cubicBezTo>
                <a:cubicBezTo>
                  <a:pt x="411168" y="188434"/>
                  <a:pt x="407247" y="188434"/>
                  <a:pt x="379810" y="21391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047056" y="2966831"/>
            <a:ext cx="464723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Remove CAG and TC to see Environmental Flow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1282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0000"/>
                </a:solidFill>
              </a:rPr>
              <a:t>Piecewise Vorticity Inversion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3246" t="94021" r="46632"/>
          <a:stretch/>
        </p:blipFill>
        <p:spPr>
          <a:xfrm>
            <a:off x="5179563" y="6098750"/>
            <a:ext cx="3668772" cy="35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68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907" y="1986879"/>
            <a:ext cx="4681093" cy="44676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6879"/>
            <a:ext cx="4681093" cy="446760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282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smtClean="0">
                <a:solidFill>
                  <a:srgbClr val="FF0000"/>
                </a:solidFill>
              </a:rPr>
              <a:t>  Steering Flow – CAG including TC Stan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759909" y="3319161"/>
            <a:ext cx="109728" cy="1097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669148" y="2360294"/>
            <a:ext cx="21577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1200 </a:t>
            </a:r>
            <a:r>
              <a:rPr lang="en-US" dirty="0" smtClean="0"/>
              <a:t>UTC </a:t>
            </a:r>
            <a:r>
              <a:rPr lang="en-US" dirty="0" smtClean="0"/>
              <a:t>3 </a:t>
            </a:r>
            <a:r>
              <a:rPr lang="en-US" dirty="0" smtClean="0"/>
              <a:t>Oct 2005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146508" y="971162"/>
            <a:ext cx="3069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925 – 500-hPa layer mean flow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62865" y="2207894"/>
            <a:ext cx="106482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0.5</a:t>
            </a:r>
            <a:r>
              <a:rPr lang="en-US" sz="1600" b="1" baseline="30000" dirty="0" smtClean="0"/>
              <a:t>o</a:t>
            </a:r>
            <a:r>
              <a:rPr lang="en-US" sz="1600" b="1" dirty="0" smtClean="0"/>
              <a:t> CFSR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425870" y="2191017"/>
            <a:ext cx="106482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1.0</a:t>
            </a:r>
            <a:r>
              <a:rPr lang="en-US" sz="1600" b="1" baseline="30000" dirty="0" smtClean="0"/>
              <a:t>o</a:t>
            </a:r>
            <a:r>
              <a:rPr lang="en-US" sz="1600" b="1" dirty="0" smtClean="0"/>
              <a:t> GFS</a:t>
            </a:r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2313" y="1355507"/>
            <a:ext cx="4598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Large circulation of Stan + CAG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22298" y="1340494"/>
            <a:ext cx="4337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GFS Forecast of Stan much further north and west, no CAG forecasted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5393" y="5699180"/>
            <a:ext cx="317669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Actual TC motion: 270</a:t>
            </a:r>
            <a:r>
              <a:rPr lang="en-US" sz="1600" baseline="30000" dirty="0" smtClean="0"/>
              <a:t>o</a:t>
            </a:r>
            <a:r>
              <a:rPr lang="en-US" sz="1600" dirty="0" smtClean="0"/>
              <a:t> at 9 kt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57163" y="2729626"/>
            <a:ext cx="1471194" cy="584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Inverted Winds of CAG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23080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907" y="1986879"/>
            <a:ext cx="4681093" cy="446760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282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smtClean="0">
                <a:solidFill>
                  <a:srgbClr val="FF0000"/>
                </a:solidFill>
              </a:rPr>
              <a:t>  Steering Flow – CAG minus TC Stan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6879"/>
            <a:ext cx="4681093" cy="44676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69148" y="2360294"/>
            <a:ext cx="21577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1200 </a:t>
            </a:r>
            <a:r>
              <a:rPr lang="en-US" dirty="0" smtClean="0"/>
              <a:t>UTC </a:t>
            </a:r>
            <a:r>
              <a:rPr lang="en-US" dirty="0" smtClean="0"/>
              <a:t>3 </a:t>
            </a:r>
            <a:r>
              <a:rPr lang="en-US" dirty="0" smtClean="0"/>
              <a:t>Oct 2005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146508" y="971162"/>
            <a:ext cx="3069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925 – 500-hPa layer mean flow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62865" y="2207894"/>
            <a:ext cx="106482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0.5</a:t>
            </a:r>
            <a:r>
              <a:rPr lang="en-US" sz="1600" b="1" baseline="30000" dirty="0" smtClean="0"/>
              <a:t>o</a:t>
            </a:r>
            <a:r>
              <a:rPr lang="en-US" sz="1600" b="1" dirty="0" smtClean="0"/>
              <a:t> CFSR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425870" y="2191017"/>
            <a:ext cx="106482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1.0</a:t>
            </a:r>
            <a:r>
              <a:rPr lang="en-US" sz="1600" b="1" baseline="30000" dirty="0" smtClean="0"/>
              <a:t>o</a:t>
            </a:r>
            <a:r>
              <a:rPr lang="en-US" sz="1600" b="1" dirty="0" smtClean="0"/>
              <a:t> GFS</a:t>
            </a:r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2313" y="1355507"/>
            <a:ext cx="4598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CAG flow moving TC Stan westward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22298" y="1340494"/>
            <a:ext cx="459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Little steering flow from same region in GFS Forecast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759909" y="3319161"/>
            <a:ext cx="109728" cy="1097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15393" y="5699180"/>
            <a:ext cx="317669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Actual TC motion: 270</a:t>
            </a:r>
            <a:r>
              <a:rPr lang="en-US" sz="1600" baseline="30000" dirty="0" smtClean="0"/>
              <a:t>o</a:t>
            </a:r>
            <a:r>
              <a:rPr lang="en-US" sz="1600" dirty="0" smtClean="0"/>
              <a:t> at 9 kt</a:t>
            </a:r>
            <a:endParaRPr lang="en-US" sz="16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310014" y="2892530"/>
            <a:ext cx="1500359" cy="1011209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57163" y="2738269"/>
            <a:ext cx="130570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271</a:t>
            </a:r>
            <a:r>
              <a:rPr lang="en-US" sz="1600" baseline="30000" dirty="0" smtClean="0"/>
              <a:t>o</a:t>
            </a:r>
            <a:r>
              <a:rPr lang="en-US" sz="1600" dirty="0" smtClean="0"/>
              <a:t> at 3 kt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80486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Motivation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0069"/>
          <a:stretch/>
        </p:blipFill>
        <p:spPr>
          <a:xfrm>
            <a:off x="3771781" y="1648336"/>
            <a:ext cx="5174663" cy="4358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91156" y="1280274"/>
            <a:ext cx="4473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TRMM rainfall </a:t>
            </a:r>
            <a:r>
              <a:rPr lang="en-US" sz="1600" b="1" dirty="0" smtClean="0"/>
              <a:t>totals </a:t>
            </a:r>
            <a:r>
              <a:rPr lang="en-US" sz="1600" b="1" dirty="0" smtClean="0"/>
              <a:t>01 Oct – 06 Oct 2005</a:t>
            </a:r>
            <a:endParaRPr lang="en-US" sz="1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90629" t="22778" r="3078" b="36209"/>
          <a:stretch/>
        </p:blipFill>
        <p:spPr>
          <a:xfrm>
            <a:off x="4291156" y="3732780"/>
            <a:ext cx="343706" cy="19181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204370" y="1775602"/>
            <a:ext cx="323305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TC Stan + Central American Gyre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27396" y="6069120"/>
            <a:ext cx="3452645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1000-2000 deaths due to flooding (Pasch and Roberts 2006) </a:t>
            </a:r>
            <a:endParaRPr lang="en-US" sz="16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03201" y="1618828"/>
            <a:ext cx="3568580" cy="47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 smtClean="0"/>
              <a:t>Gyre circulations are rarely studied in the Atlantic basin</a:t>
            </a:r>
          </a:p>
          <a:p>
            <a:pPr lvl="1"/>
            <a:r>
              <a:rPr lang="en-US" sz="1800" b="1" dirty="0" smtClean="0">
                <a:solidFill>
                  <a:srgbClr val="000090"/>
                </a:solidFill>
              </a:rPr>
              <a:t>Sometimes associated with Tropical Cyclones (TCs)</a:t>
            </a:r>
          </a:p>
          <a:p>
            <a:r>
              <a:rPr lang="en-US" sz="2200" b="1" dirty="0" smtClean="0"/>
              <a:t>Frequently result in significant societal impact (flooding)</a:t>
            </a:r>
          </a:p>
          <a:p>
            <a:r>
              <a:rPr lang="en-US" sz="2200" b="1" dirty="0" smtClean="0">
                <a:solidFill>
                  <a:schemeClr val="bg1">
                    <a:lumMod val="85000"/>
                  </a:schemeClr>
                </a:solidFill>
              </a:rPr>
              <a:t>Track uncertainty resulting from               gyre – tropical cyclone (TC) interactions</a:t>
            </a:r>
          </a:p>
          <a:p>
            <a:pPr lvl="1"/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TC Stan (2005)</a:t>
            </a:r>
            <a:endParaRPr lang="en-US" sz="2200" b="1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335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907" y="1986879"/>
            <a:ext cx="4681093" cy="44676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6825"/>
            <a:ext cx="4681093" cy="446760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282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smtClean="0">
                <a:solidFill>
                  <a:srgbClr val="FF0000"/>
                </a:solidFill>
              </a:rPr>
              <a:t>  Steering Flow </a:t>
            </a:r>
            <a:r>
              <a:rPr lang="en-US" sz="4000" b="1" dirty="0">
                <a:solidFill>
                  <a:srgbClr val="FF0000"/>
                </a:solidFill>
              </a:rPr>
              <a:t>– </a:t>
            </a:r>
            <a:r>
              <a:rPr lang="en-US" sz="4000" b="1" dirty="0" smtClean="0">
                <a:solidFill>
                  <a:srgbClr val="FF0000"/>
                </a:solidFill>
              </a:rPr>
              <a:t>environment </a:t>
            </a:r>
            <a:r>
              <a:rPr lang="en-US" sz="4000" b="1" dirty="0">
                <a:solidFill>
                  <a:srgbClr val="FF0000"/>
                </a:solidFill>
              </a:rPr>
              <a:t>minus CAG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69148" y="2360294"/>
            <a:ext cx="21577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1200 </a:t>
            </a:r>
            <a:r>
              <a:rPr lang="en-US" dirty="0" smtClean="0"/>
              <a:t>UTC </a:t>
            </a:r>
            <a:r>
              <a:rPr lang="en-US" dirty="0" smtClean="0"/>
              <a:t>3 </a:t>
            </a:r>
            <a:r>
              <a:rPr lang="en-US" dirty="0" smtClean="0"/>
              <a:t>Oct 2005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146508" y="971162"/>
            <a:ext cx="3069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925 – 500-hPa layer mean flow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62865" y="2207894"/>
            <a:ext cx="106482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0.5</a:t>
            </a:r>
            <a:r>
              <a:rPr lang="en-US" sz="1600" b="1" baseline="30000" dirty="0" smtClean="0"/>
              <a:t>o</a:t>
            </a:r>
            <a:r>
              <a:rPr lang="en-US" sz="1600" b="1" dirty="0" smtClean="0"/>
              <a:t> CFSR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425870" y="2191017"/>
            <a:ext cx="106482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1.0</a:t>
            </a:r>
            <a:r>
              <a:rPr lang="en-US" sz="1600" b="1" baseline="30000" dirty="0" smtClean="0"/>
              <a:t>o</a:t>
            </a:r>
            <a:r>
              <a:rPr lang="en-US" sz="1600" b="1" dirty="0" smtClean="0"/>
              <a:t> GFS</a:t>
            </a:r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2313" y="1355507"/>
            <a:ext cx="459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Environmental flow moving TC Stan westward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22298" y="1340494"/>
            <a:ext cx="459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Environmental flow moving TC Stan westward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759909" y="3319161"/>
            <a:ext cx="109728" cy="1097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15393" y="5699180"/>
            <a:ext cx="317669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Actual TC motion: 270</a:t>
            </a:r>
            <a:r>
              <a:rPr lang="en-US" sz="1600" baseline="30000" dirty="0" smtClean="0"/>
              <a:t>o</a:t>
            </a:r>
            <a:r>
              <a:rPr lang="en-US" sz="1600" dirty="0" smtClean="0"/>
              <a:t> at 9 kt</a:t>
            </a:r>
            <a:endParaRPr lang="en-US" sz="16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310014" y="2892530"/>
            <a:ext cx="1500359" cy="1011209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57163" y="2738269"/>
            <a:ext cx="130570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268</a:t>
            </a:r>
            <a:r>
              <a:rPr lang="en-US" sz="1600" baseline="30000" dirty="0"/>
              <a:t>o</a:t>
            </a:r>
            <a:r>
              <a:rPr lang="en-US" sz="1600" dirty="0"/>
              <a:t> at 7 kt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21740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907" y="1987144"/>
            <a:ext cx="4681093" cy="44676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" y="1986825"/>
            <a:ext cx="4681093" cy="446760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282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smtClean="0">
                <a:solidFill>
                  <a:srgbClr val="FF0000"/>
                </a:solidFill>
              </a:rPr>
              <a:t>  Steering Flow – </a:t>
            </a:r>
            <a:r>
              <a:rPr lang="en-US" sz="4000" b="1" dirty="0">
                <a:solidFill>
                  <a:srgbClr val="FF0000"/>
                </a:solidFill>
              </a:rPr>
              <a:t>CAG including </a:t>
            </a:r>
            <a:r>
              <a:rPr lang="en-US" sz="4000" b="1" dirty="0" smtClean="0">
                <a:solidFill>
                  <a:srgbClr val="FF0000"/>
                </a:solidFill>
              </a:rPr>
              <a:t>TC Stan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69148" y="2360294"/>
            <a:ext cx="21577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1200 </a:t>
            </a:r>
            <a:r>
              <a:rPr lang="en-US" dirty="0" smtClean="0"/>
              <a:t>UTC </a:t>
            </a:r>
            <a:r>
              <a:rPr lang="en-US" dirty="0" smtClean="0"/>
              <a:t>4 </a:t>
            </a:r>
            <a:r>
              <a:rPr lang="en-US" dirty="0" smtClean="0"/>
              <a:t>Oct 2005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146508" y="971162"/>
            <a:ext cx="3069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925 – 500-hPa layer mean flow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62865" y="2207894"/>
            <a:ext cx="106482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0.5</a:t>
            </a:r>
            <a:r>
              <a:rPr lang="en-US" sz="1600" b="1" baseline="30000" dirty="0" smtClean="0"/>
              <a:t>o</a:t>
            </a:r>
            <a:r>
              <a:rPr lang="en-US" sz="1600" b="1" dirty="0" smtClean="0"/>
              <a:t> CFSR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425870" y="2191017"/>
            <a:ext cx="106482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1.0</a:t>
            </a:r>
            <a:r>
              <a:rPr lang="en-US" sz="1600" b="1" baseline="30000" dirty="0" smtClean="0"/>
              <a:t>o</a:t>
            </a:r>
            <a:r>
              <a:rPr lang="en-US" sz="1600" b="1" dirty="0" smtClean="0"/>
              <a:t> GFS</a:t>
            </a:r>
            <a:endParaRPr lang="en-US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622298" y="1340494"/>
            <a:ext cx="459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Absence of CAG results in only weak cyclonic flow over Central America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477696" y="3405373"/>
            <a:ext cx="109728" cy="1097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5393" y="5699180"/>
            <a:ext cx="317669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Actual TC motion: 235</a:t>
            </a:r>
            <a:r>
              <a:rPr lang="en-US" sz="1600" baseline="30000" dirty="0" smtClean="0"/>
              <a:t>o</a:t>
            </a:r>
            <a:r>
              <a:rPr lang="en-US" sz="1600" dirty="0" smtClean="0"/>
              <a:t> at 10 kt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82313" y="1355507"/>
            <a:ext cx="4598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Large circulation of Stan + CAG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7163" y="2729626"/>
            <a:ext cx="1471194" cy="584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Inverted Winds of CAG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97459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282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smtClean="0">
                <a:solidFill>
                  <a:srgbClr val="FF0000"/>
                </a:solidFill>
              </a:rPr>
              <a:t>  Steering Flow </a:t>
            </a:r>
            <a:r>
              <a:rPr lang="en-US" sz="4000" b="1" dirty="0">
                <a:solidFill>
                  <a:srgbClr val="FF0000"/>
                </a:solidFill>
              </a:rPr>
              <a:t>– CAG minus TC Stan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907" y="1987144"/>
            <a:ext cx="4681093" cy="446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7144"/>
            <a:ext cx="4681093" cy="44676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9148" y="2360294"/>
            <a:ext cx="21577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1200 </a:t>
            </a:r>
            <a:r>
              <a:rPr lang="en-US" dirty="0" smtClean="0"/>
              <a:t>UTC </a:t>
            </a:r>
            <a:r>
              <a:rPr lang="en-US" dirty="0" smtClean="0"/>
              <a:t>4 </a:t>
            </a:r>
            <a:r>
              <a:rPr lang="en-US" dirty="0" smtClean="0"/>
              <a:t>Oct 2005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6477696" y="3405373"/>
            <a:ext cx="109728" cy="1097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2313" y="1355507"/>
            <a:ext cx="4598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CAG flow moving TC Stan southwestward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62865" y="2207894"/>
            <a:ext cx="106482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0.5</a:t>
            </a:r>
            <a:r>
              <a:rPr lang="en-US" sz="1600" b="1" baseline="30000" dirty="0" smtClean="0"/>
              <a:t>o</a:t>
            </a:r>
            <a:r>
              <a:rPr lang="en-US" sz="1600" b="1" dirty="0" smtClean="0"/>
              <a:t> CFSR</a:t>
            </a:r>
            <a:endParaRPr lang="en-US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425870" y="2191017"/>
            <a:ext cx="106482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1.0</a:t>
            </a:r>
            <a:r>
              <a:rPr lang="en-US" sz="1600" b="1" baseline="30000" dirty="0" smtClean="0"/>
              <a:t>o</a:t>
            </a:r>
            <a:r>
              <a:rPr lang="en-US" sz="1600" b="1" dirty="0" smtClean="0"/>
              <a:t> GFS</a:t>
            </a:r>
            <a:endParaRPr lang="en-US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915393" y="5699180"/>
            <a:ext cx="317669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Actual TC motion: 235</a:t>
            </a:r>
            <a:r>
              <a:rPr lang="en-US" sz="1600" baseline="30000" dirty="0" smtClean="0"/>
              <a:t>o</a:t>
            </a:r>
            <a:r>
              <a:rPr lang="en-US" sz="1600" dirty="0" smtClean="0"/>
              <a:t> at 10 kt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3146508" y="971162"/>
            <a:ext cx="3069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925 – 500-hPa layer mean flow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622298" y="1340494"/>
            <a:ext cx="459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Little steering flow from same region in GFS Forecast</a:t>
            </a:r>
            <a:endParaRPr lang="en-US" dirty="0">
              <a:solidFill>
                <a:srgbClr val="00009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310014" y="2892530"/>
            <a:ext cx="1124074" cy="1258133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57163" y="2738269"/>
            <a:ext cx="130570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228</a:t>
            </a:r>
            <a:r>
              <a:rPr lang="en-US" sz="1600" baseline="30000" dirty="0"/>
              <a:t>o</a:t>
            </a:r>
            <a:r>
              <a:rPr lang="en-US" sz="1600" dirty="0"/>
              <a:t> at 6 kt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12539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907" y="1987145"/>
            <a:ext cx="4681093" cy="446760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282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smtClean="0">
                <a:solidFill>
                  <a:srgbClr val="FF0000"/>
                </a:solidFill>
              </a:rPr>
              <a:t>  Steering Flow – environment minus CAG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477696" y="3405373"/>
            <a:ext cx="109728" cy="1097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7145"/>
            <a:ext cx="4681093" cy="44676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9148" y="2360294"/>
            <a:ext cx="21577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1200 </a:t>
            </a:r>
            <a:r>
              <a:rPr lang="en-US" dirty="0" smtClean="0"/>
              <a:t>UTC </a:t>
            </a:r>
            <a:r>
              <a:rPr lang="en-US" dirty="0" smtClean="0"/>
              <a:t>4 </a:t>
            </a:r>
            <a:r>
              <a:rPr lang="en-US" dirty="0" smtClean="0"/>
              <a:t>Oct 2005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2312" y="1355507"/>
            <a:ext cx="4797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Environmental flow moving TC Stan to west-northwest (not consistent with actual motion)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81093" y="1340494"/>
            <a:ext cx="459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Environmental flow moving remnant TC Stan in GFS westward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62865" y="2207894"/>
            <a:ext cx="106482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0.5</a:t>
            </a:r>
            <a:r>
              <a:rPr lang="en-US" sz="1600" b="1" baseline="30000" dirty="0" smtClean="0"/>
              <a:t>o</a:t>
            </a:r>
            <a:r>
              <a:rPr lang="en-US" sz="1600" b="1" dirty="0" smtClean="0"/>
              <a:t> CFSR</a:t>
            </a:r>
            <a:endParaRPr lang="en-US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425870" y="2191017"/>
            <a:ext cx="106482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1.0</a:t>
            </a:r>
            <a:r>
              <a:rPr lang="en-US" sz="1600" b="1" baseline="30000" dirty="0" smtClean="0"/>
              <a:t>o</a:t>
            </a:r>
            <a:r>
              <a:rPr lang="en-US" sz="1600" b="1" dirty="0" smtClean="0"/>
              <a:t> GFS</a:t>
            </a:r>
            <a:endParaRPr lang="en-US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915393" y="5699180"/>
            <a:ext cx="317669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Actual TC motion: 235</a:t>
            </a:r>
            <a:r>
              <a:rPr lang="en-US" sz="1600" baseline="30000" dirty="0" smtClean="0"/>
              <a:t>o</a:t>
            </a:r>
            <a:r>
              <a:rPr lang="en-US" sz="1600" dirty="0" smtClean="0"/>
              <a:t> at 10 kt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3146508" y="971162"/>
            <a:ext cx="3069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925 – 500-hPa layer mean flow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310014" y="2892530"/>
            <a:ext cx="1124074" cy="1258133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57163" y="2738269"/>
            <a:ext cx="130570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291</a:t>
            </a:r>
            <a:r>
              <a:rPr lang="en-US" sz="1600" baseline="30000" dirty="0"/>
              <a:t>o</a:t>
            </a:r>
            <a:r>
              <a:rPr lang="en-US" sz="1600" dirty="0"/>
              <a:t> at 4 kt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32466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Conclusions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03200" y="1618828"/>
            <a:ext cx="8940800" cy="477350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Investigated a TC that appeared to interact with a CAG</a:t>
            </a:r>
          </a:p>
          <a:p>
            <a:pPr lvl="1"/>
            <a:r>
              <a:rPr lang="en-US" sz="2000" b="1" dirty="0" smtClean="0">
                <a:solidFill>
                  <a:srgbClr val="000090"/>
                </a:solidFill>
              </a:rPr>
              <a:t>Lead to poor track verification by the NHC</a:t>
            </a:r>
            <a:endParaRPr lang="en-US" sz="2000" b="1" dirty="0" smtClean="0">
              <a:solidFill>
                <a:srgbClr val="000090"/>
              </a:solidFill>
            </a:endParaRPr>
          </a:p>
          <a:p>
            <a:r>
              <a:rPr lang="en-US" sz="2800" dirty="0" smtClean="0"/>
              <a:t>TC </a:t>
            </a:r>
            <a:r>
              <a:rPr lang="en-US" sz="2800" dirty="0" smtClean="0"/>
              <a:t>Stan likely moved cyclonically around CAG </a:t>
            </a:r>
            <a:r>
              <a:rPr lang="en-US" sz="2800" dirty="0" smtClean="0"/>
              <a:t>via barotropic </a:t>
            </a:r>
            <a:r>
              <a:rPr lang="en-US" sz="2800" dirty="0" smtClean="0"/>
              <a:t>binary interaction</a:t>
            </a:r>
          </a:p>
          <a:p>
            <a:r>
              <a:rPr lang="en-US" sz="2800" dirty="0" smtClean="0"/>
              <a:t>Piecewise inversion of vorticity strongly suggests TC motion driven by CAG circulation</a:t>
            </a:r>
          </a:p>
          <a:p>
            <a:pPr lvl="1"/>
            <a:r>
              <a:rPr lang="en-US" sz="2000" b="1" dirty="0" smtClean="0">
                <a:solidFill>
                  <a:srgbClr val="000090"/>
                </a:solidFill>
              </a:rPr>
              <a:t>Flow attributed to CAG matched track of TC Stan</a:t>
            </a:r>
          </a:p>
          <a:p>
            <a:pPr lvl="1"/>
            <a:r>
              <a:rPr lang="en-US" sz="2000" b="1" dirty="0" smtClean="0">
                <a:solidFill>
                  <a:srgbClr val="000090"/>
                </a:solidFill>
              </a:rPr>
              <a:t>Environmental flow did not match track of TC Stan</a:t>
            </a:r>
          </a:p>
          <a:p>
            <a:pPr lvl="1"/>
            <a:r>
              <a:rPr lang="en-US" sz="2000" b="1" dirty="0" smtClean="0">
                <a:solidFill>
                  <a:srgbClr val="000090"/>
                </a:solidFill>
              </a:rPr>
              <a:t>GFS track error likely due to initial position error and failure to develop CAG</a:t>
            </a:r>
            <a:endParaRPr lang="en-US" sz="20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03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86057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0000"/>
                </a:solidFill>
              </a:rPr>
              <a:t>QUESTIONS?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001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571" y="1680427"/>
            <a:ext cx="5114925" cy="40919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Motivation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60614" y="1929538"/>
            <a:ext cx="88764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TC </a:t>
            </a:r>
            <a:r>
              <a:rPr lang="en-US" dirty="0" smtClean="0"/>
              <a:t>Stan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03201" y="1618828"/>
            <a:ext cx="3568580" cy="47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 smtClean="0"/>
              <a:t>Gyre circulations are rarely studied in the Atlantic basin</a:t>
            </a:r>
          </a:p>
          <a:p>
            <a:pPr lvl="1"/>
            <a:r>
              <a:rPr lang="en-US" sz="1800" b="1" dirty="0" smtClean="0">
                <a:solidFill>
                  <a:srgbClr val="000090"/>
                </a:solidFill>
              </a:rPr>
              <a:t>Sometimes associated with Tropical Cyclones (TCs)</a:t>
            </a:r>
          </a:p>
          <a:p>
            <a:r>
              <a:rPr lang="en-US" sz="2200" b="1" dirty="0" smtClean="0"/>
              <a:t>Frequently result in significant societal impact (flooding)</a:t>
            </a:r>
          </a:p>
          <a:p>
            <a:r>
              <a:rPr lang="en-US" sz="2200" b="1" dirty="0" smtClean="0">
                <a:solidFill>
                  <a:srgbClr val="000000"/>
                </a:solidFill>
              </a:rPr>
              <a:t>Track uncertainty resulting from               gyre – tropical cyclone (TC) interactions</a:t>
            </a:r>
          </a:p>
          <a:p>
            <a:pPr lvl="1"/>
            <a:r>
              <a:rPr lang="en-US" sz="2000" b="1" dirty="0" smtClean="0">
                <a:solidFill>
                  <a:srgbClr val="000090"/>
                </a:solidFill>
              </a:rPr>
              <a:t>TC Stan (2005)</a:t>
            </a:r>
            <a:endParaRPr lang="en-US" sz="2200" b="1" dirty="0" smtClean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539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571" y="1680427"/>
            <a:ext cx="5114925" cy="40919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Freeform 10"/>
          <p:cNvSpPr/>
          <p:nvPr/>
        </p:nvSpPr>
        <p:spPr>
          <a:xfrm>
            <a:off x="5927082" y="4298847"/>
            <a:ext cx="1808915" cy="396085"/>
          </a:xfrm>
          <a:custGeom>
            <a:avLst/>
            <a:gdLst>
              <a:gd name="connsiteX0" fmla="*/ 1808915 w 1808915"/>
              <a:gd name="connsiteY0" fmla="*/ 229325 h 396085"/>
              <a:gd name="connsiteX1" fmla="*/ 1398381 w 1808915"/>
              <a:gd name="connsiteY1" fmla="*/ 113876 h 396085"/>
              <a:gd name="connsiteX2" fmla="*/ 628630 w 1808915"/>
              <a:gd name="connsiteY2" fmla="*/ 11254 h 396085"/>
              <a:gd name="connsiteX3" fmla="*/ 0 w 1808915"/>
              <a:gd name="connsiteY3" fmla="*/ 396085 h 39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8915" h="396085">
                <a:moveTo>
                  <a:pt x="1808915" y="229325"/>
                </a:moveTo>
                <a:cubicBezTo>
                  <a:pt x="1702005" y="189773"/>
                  <a:pt x="1595095" y="150221"/>
                  <a:pt x="1398381" y="113876"/>
                </a:cubicBezTo>
                <a:cubicBezTo>
                  <a:pt x="1201667" y="77531"/>
                  <a:pt x="861693" y="-35781"/>
                  <a:pt x="628630" y="11254"/>
                </a:cubicBezTo>
                <a:cubicBezTo>
                  <a:pt x="395566" y="58289"/>
                  <a:pt x="0" y="396085"/>
                  <a:pt x="0" y="396085"/>
                </a:cubicBezTo>
              </a:path>
            </a:pathLst>
          </a:cu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261317" y="4361364"/>
            <a:ext cx="137160" cy="1371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477200" y="4257204"/>
            <a:ext cx="137160" cy="1371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859860" y="4627680"/>
            <a:ext cx="137160" cy="1371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948545" y="4498524"/>
            <a:ext cx="17958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Actual 72 h Track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Motivation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60614" y="1929538"/>
            <a:ext cx="88764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TC </a:t>
            </a:r>
            <a:r>
              <a:rPr lang="en-US" dirty="0" smtClean="0"/>
              <a:t>Stan</a:t>
            </a:r>
            <a:endParaRPr lang="en-US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203201" y="1618828"/>
            <a:ext cx="3568580" cy="47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 smtClean="0"/>
              <a:t>Gyre circulations are rarely studied in the Atlantic basin</a:t>
            </a:r>
          </a:p>
          <a:p>
            <a:pPr lvl="1"/>
            <a:r>
              <a:rPr lang="en-US" sz="1800" b="1" dirty="0" smtClean="0">
                <a:solidFill>
                  <a:srgbClr val="000090"/>
                </a:solidFill>
              </a:rPr>
              <a:t>Sometimes associated with Tropical Cyclones (TCs)</a:t>
            </a:r>
          </a:p>
          <a:p>
            <a:r>
              <a:rPr lang="en-US" sz="2200" b="1" dirty="0" smtClean="0"/>
              <a:t>Frequently result in significant societal impact (flooding)</a:t>
            </a:r>
          </a:p>
          <a:p>
            <a:r>
              <a:rPr lang="en-US" sz="2200" b="1" dirty="0" smtClean="0">
                <a:solidFill>
                  <a:srgbClr val="000000"/>
                </a:solidFill>
              </a:rPr>
              <a:t>Track uncertainty resulting from               gyre – tropical cyclone (TC) interactions</a:t>
            </a:r>
          </a:p>
          <a:p>
            <a:pPr lvl="1"/>
            <a:r>
              <a:rPr lang="en-US" sz="2000" b="1" dirty="0" smtClean="0">
                <a:solidFill>
                  <a:srgbClr val="000090"/>
                </a:solidFill>
              </a:rPr>
              <a:t>TC Stan (2005)</a:t>
            </a:r>
            <a:endParaRPr lang="en-US" sz="2200" b="1" dirty="0" smtClean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72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571" y="1680427"/>
            <a:ext cx="5114925" cy="40919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Freeform 10"/>
          <p:cNvSpPr/>
          <p:nvPr/>
        </p:nvSpPr>
        <p:spPr>
          <a:xfrm>
            <a:off x="5927082" y="4298847"/>
            <a:ext cx="1808915" cy="396085"/>
          </a:xfrm>
          <a:custGeom>
            <a:avLst/>
            <a:gdLst>
              <a:gd name="connsiteX0" fmla="*/ 1808915 w 1808915"/>
              <a:gd name="connsiteY0" fmla="*/ 229325 h 396085"/>
              <a:gd name="connsiteX1" fmla="*/ 1398381 w 1808915"/>
              <a:gd name="connsiteY1" fmla="*/ 113876 h 396085"/>
              <a:gd name="connsiteX2" fmla="*/ 628630 w 1808915"/>
              <a:gd name="connsiteY2" fmla="*/ 11254 h 396085"/>
              <a:gd name="connsiteX3" fmla="*/ 0 w 1808915"/>
              <a:gd name="connsiteY3" fmla="*/ 396085 h 39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8915" h="396085">
                <a:moveTo>
                  <a:pt x="1808915" y="229325"/>
                </a:moveTo>
                <a:cubicBezTo>
                  <a:pt x="1702005" y="189773"/>
                  <a:pt x="1595095" y="150221"/>
                  <a:pt x="1398381" y="113876"/>
                </a:cubicBezTo>
                <a:cubicBezTo>
                  <a:pt x="1201667" y="77531"/>
                  <a:pt x="861693" y="-35781"/>
                  <a:pt x="628630" y="11254"/>
                </a:cubicBezTo>
                <a:cubicBezTo>
                  <a:pt x="395566" y="58289"/>
                  <a:pt x="0" y="396085"/>
                  <a:pt x="0" y="396085"/>
                </a:cubicBezTo>
              </a:path>
            </a:pathLst>
          </a:cu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261317" y="4361364"/>
            <a:ext cx="137160" cy="1371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477200" y="4257204"/>
            <a:ext cx="137160" cy="1371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859860" y="4627680"/>
            <a:ext cx="137160" cy="1371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974203" y="1929538"/>
            <a:ext cx="323305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TC Stan + Central American Gyre</a:t>
            </a:r>
            <a:endParaRPr lang="en-US" dirty="0"/>
          </a:p>
        </p:txBody>
      </p:sp>
      <p:sp>
        <p:nvSpPr>
          <p:cNvPr id="14" name="Freeform 13"/>
          <p:cNvSpPr/>
          <p:nvPr/>
        </p:nvSpPr>
        <p:spPr>
          <a:xfrm>
            <a:off x="5824449" y="4556230"/>
            <a:ext cx="2142473" cy="818569"/>
          </a:xfrm>
          <a:custGeom>
            <a:avLst/>
            <a:gdLst>
              <a:gd name="connsiteX0" fmla="*/ 2142473 w 2142473"/>
              <a:gd name="connsiteY0" fmla="*/ 408083 h 818569"/>
              <a:gd name="connsiteX1" fmla="*/ 1334235 w 2142473"/>
              <a:gd name="connsiteY1" fmla="*/ 48908 h 818569"/>
              <a:gd name="connsiteX2" fmla="*/ 525996 w 2142473"/>
              <a:gd name="connsiteY2" fmla="*/ 87391 h 818569"/>
              <a:gd name="connsiteX3" fmla="*/ 0 w 2142473"/>
              <a:gd name="connsiteY3" fmla="*/ 818569 h 81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2473" h="818569">
                <a:moveTo>
                  <a:pt x="2142473" y="408083"/>
                </a:moveTo>
                <a:cubicBezTo>
                  <a:pt x="1873060" y="255220"/>
                  <a:pt x="1603648" y="102357"/>
                  <a:pt x="1334235" y="48908"/>
                </a:cubicBezTo>
                <a:cubicBezTo>
                  <a:pt x="1064822" y="-4541"/>
                  <a:pt x="748368" y="-40886"/>
                  <a:pt x="525996" y="87391"/>
                </a:cubicBezTo>
                <a:cubicBezTo>
                  <a:pt x="303624" y="215668"/>
                  <a:pt x="0" y="818569"/>
                  <a:pt x="0" y="818569"/>
                </a:cubicBezTo>
              </a:path>
            </a:pathLst>
          </a:custGeom>
          <a:ln w="508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310801" y="4748891"/>
            <a:ext cx="11831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>
                  <a:solidFill>
                    <a:schemeClr val="tx1">
                      <a:alpha val="80000"/>
                    </a:schemeClr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</a:rPr>
              <a:t>Gyre?</a:t>
            </a:r>
            <a:endParaRPr lang="en-US" sz="3200" b="1" dirty="0">
              <a:ln>
                <a:solidFill>
                  <a:schemeClr val="tx1">
                    <a:alpha val="80000"/>
                  </a:schemeClr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35000"/>
                  </a:schemeClr>
                </a:glo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48545" y="4498524"/>
            <a:ext cx="17958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Actual 72 h Track</a:t>
            </a:r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Motivation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203201" y="1618828"/>
            <a:ext cx="3568580" cy="47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 smtClean="0"/>
              <a:t>Gyre circulations are rarely studied in the Atlantic basin</a:t>
            </a:r>
          </a:p>
          <a:p>
            <a:pPr lvl="1"/>
            <a:r>
              <a:rPr lang="en-US" sz="1800" b="1" dirty="0" smtClean="0">
                <a:solidFill>
                  <a:srgbClr val="000090"/>
                </a:solidFill>
              </a:rPr>
              <a:t>Sometimes associated with Tropical Cyclones (TCs)</a:t>
            </a:r>
          </a:p>
          <a:p>
            <a:r>
              <a:rPr lang="en-US" sz="2200" b="1" dirty="0" smtClean="0"/>
              <a:t>Frequently result in significant societal impact (flooding)</a:t>
            </a:r>
          </a:p>
          <a:p>
            <a:r>
              <a:rPr lang="en-US" sz="2200" b="1" dirty="0" smtClean="0">
                <a:solidFill>
                  <a:srgbClr val="000000"/>
                </a:solidFill>
              </a:rPr>
              <a:t>Track uncertainty resulting from               gyre – tropical cyclone (TC) interactions</a:t>
            </a:r>
          </a:p>
          <a:p>
            <a:pPr lvl="1"/>
            <a:r>
              <a:rPr lang="en-US" sz="2000" b="1" dirty="0" smtClean="0">
                <a:solidFill>
                  <a:srgbClr val="000090"/>
                </a:solidFill>
              </a:rPr>
              <a:t>TC Stan (2005)</a:t>
            </a:r>
            <a:endParaRPr lang="en-US" sz="2200" b="1" dirty="0" smtClean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167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295" y="1907943"/>
            <a:ext cx="7397750" cy="4445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3246" t="94021" r="46632"/>
          <a:stretch/>
        </p:blipFill>
        <p:spPr>
          <a:xfrm>
            <a:off x="978229" y="6471308"/>
            <a:ext cx="3668772" cy="356082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Literature Review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4325" y="2066344"/>
            <a:ext cx="231051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1200 </a:t>
            </a:r>
            <a:r>
              <a:rPr lang="en-US" dirty="0" smtClean="0"/>
              <a:t>UTC </a:t>
            </a:r>
            <a:r>
              <a:rPr lang="en-US" dirty="0" smtClean="0"/>
              <a:t>12 Aug 1991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45363" y="5611209"/>
            <a:ext cx="2621230" cy="307777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Gyre identified by Lander (1994)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457200" y="1004111"/>
            <a:ext cx="85383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Monsoon Gyre (MG)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Lander (1994), Carr and </a:t>
            </a:r>
            <a:r>
              <a:rPr lang="en-US" sz="2000" dirty="0" smtClean="0">
                <a:solidFill>
                  <a:srgbClr val="000090"/>
                </a:solidFill>
              </a:rPr>
              <a:t>Elsberry (</a:t>
            </a:r>
            <a:r>
              <a:rPr lang="en-US" sz="2000" dirty="0">
                <a:solidFill>
                  <a:srgbClr val="000090"/>
                </a:solidFill>
              </a:rPr>
              <a:t>1995), Molinari and Vollaro (2012)</a:t>
            </a:r>
          </a:p>
        </p:txBody>
      </p:sp>
      <p:cxnSp>
        <p:nvCxnSpPr>
          <p:cNvPr id="14" name="Straight Connector 13"/>
          <p:cNvCxnSpPr>
            <a:stCxn id="15" idx="2"/>
          </p:cNvCxnSpPr>
          <p:nvPr/>
        </p:nvCxnSpPr>
        <p:spPr>
          <a:xfrm flipH="1">
            <a:off x="2587189" y="4207097"/>
            <a:ext cx="1386672" cy="644"/>
          </a:xfrm>
          <a:prstGeom prst="line">
            <a:avLst/>
          </a:prstGeom>
          <a:ln w="50800">
            <a:solidFill>
              <a:srgbClr val="FF0000"/>
            </a:solidFill>
          </a:ln>
          <a:effectLst>
            <a:glow rad="25400">
              <a:schemeClr val="tx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3973861" y="4147661"/>
            <a:ext cx="118872" cy="11887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587189" y="2621931"/>
            <a:ext cx="2951244" cy="3186646"/>
          </a:xfrm>
          <a:prstGeom prst="ellipse">
            <a:avLst/>
          </a:prstGeom>
          <a:noFill/>
          <a:ln w="63500">
            <a:solidFill>
              <a:srgbClr val="FF0000"/>
            </a:solidFill>
            <a:prstDash val="sysDash"/>
          </a:ln>
          <a:effectLst>
            <a:glow rad="254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033297" y="2621931"/>
            <a:ext cx="1125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rgbClr val="000090"/>
                </a:solidFill>
                <a:effectLst>
                  <a:glow rad="101600">
                    <a:schemeClr val="bg1">
                      <a:alpha val="74000"/>
                    </a:schemeClr>
                  </a:glow>
                </a:effectLst>
                <a:latin typeface="Arial"/>
                <a:cs typeface="Arial"/>
              </a:rPr>
              <a:t>TC Ellie</a:t>
            </a:r>
            <a:endParaRPr lang="en-US" sz="2000" b="1" dirty="0">
              <a:ln>
                <a:solidFill>
                  <a:schemeClr val="tx1">
                    <a:alpha val="40000"/>
                  </a:schemeClr>
                </a:solidFill>
              </a:ln>
              <a:solidFill>
                <a:srgbClr val="000090"/>
              </a:solidFill>
              <a:effectLst>
                <a:glow rad="101600">
                  <a:schemeClr val="bg1">
                    <a:alpha val="74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22151" y="6329427"/>
            <a:ext cx="39499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850-hPa cyclonic vorticity (shaded, &gt; 1 x 10</a:t>
            </a:r>
            <a:r>
              <a:rPr lang="en-US" sz="1400" b="1" baseline="30000" dirty="0"/>
              <a:t>-5</a:t>
            </a:r>
            <a:r>
              <a:rPr lang="en-US" sz="1400" b="1" dirty="0"/>
              <a:t> s</a:t>
            </a:r>
            <a:r>
              <a:rPr lang="en-US" sz="1400" b="1" baseline="30000" dirty="0"/>
              <a:t>-1</a:t>
            </a:r>
            <a:r>
              <a:rPr lang="en-US" sz="1400" b="1" dirty="0" smtClean="0"/>
              <a:t>)</a:t>
            </a:r>
          </a:p>
          <a:p>
            <a:r>
              <a:rPr lang="en-US" sz="1400" b="1" dirty="0"/>
              <a:t>850-hPa </a:t>
            </a:r>
            <a:r>
              <a:rPr lang="en-US" sz="1400" b="1" dirty="0" smtClean="0"/>
              <a:t>winds </a:t>
            </a:r>
            <a:r>
              <a:rPr lang="en-US" sz="1400" b="1" dirty="0"/>
              <a:t>(vectors, 5-15 m s</a:t>
            </a:r>
            <a:r>
              <a:rPr lang="en-US" sz="1400" b="1" baseline="30000" dirty="0"/>
              <a:t>-1</a:t>
            </a:r>
            <a:r>
              <a:rPr lang="en-US" sz="1400" b="1" dirty="0"/>
              <a:t>)</a:t>
            </a:r>
          </a:p>
          <a:p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586645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974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smtClean="0"/>
              <a:t>Carr and </a:t>
            </a:r>
            <a:r>
              <a:rPr lang="en-US" sz="2800" b="1" dirty="0" err="1" smtClean="0"/>
              <a:t>Elseberry</a:t>
            </a:r>
            <a:r>
              <a:rPr lang="en-US" sz="2800" b="1" dirty="0" smtClean="0"/>
              <a:t> (1995)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</a:rPr>
              <a:t>Nondivergent </a:t>
            </a:r>
            <a:r>
              <a:rPr lang="en-US" sz="2000" dirty="0">
                <a:solidFill>
                  <a:srgbClr val="000090"/>
                </a:solidFill>
              </a:rPr>
              <a:t>b</a:t>
            </a:r>
            <a:r>
              <a:rPr lang="en-US" sz="2000" dirty="0" smtClean="0">
                <a:solidFill>
                  <a:srgbClr val="000090"/>
                </a:solidFill>
              </a:rPr>
              <a:t>arotropic model</a:t>
            </a:r>
            <a:endParaRPr lang="en-US" sz="2000" dirty="0">
              <a:solidFill>
                <a:srgbClr val="000090"/>
              </a:solidFill>
            </a:endParaRPr>
          </a:p>
          <a:p>
            <a:pPr lvl="1"/>
            <a:r>
              <a:rPr lang="en-US" sz="2000" dirty="0" smtClean="0">
                <a:solidFill>
                  <a:srgbClr val="000090"/>
                </a:solidFill>
              </a:rPr>
              <a:t>Simulated interaction between MG and TC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Screen Shot 2014-09-02 at 1.10.27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48"/>
          <a:stretch/>
        </p:blipFill>
        <p:spPr>
          <a:xfrm>
            <a:off x="264763" y="2584250"/>
            <a:ext cx="5364480" cy="238760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Literature Review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81410" y="3258230"/>
            <a:ext cx="455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MG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72871" y="2910438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TC</a:t>
            </a:r>
            <a:endParaRPr lang="en-US" sz="1400" b="1" dirty="0">
              <a:solidFill>
                <a:srgbClr val="0000FF"/>
              </a:solidFill>
            </a:endParaRPr>
          </a:p>
        </p:txBody>
      </p:sp>
      <p:pic>
        <p:nvPicPr>
          <p:cNvPr id="10" name="Picture 9" descr="Screen Shot 2014-09-02 at 1.56.21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55" b="69718"/>
          <a:stretch/>
        </p:blipFill>
        <p:spPr>
          <a:xfrm>
            <a:off x="5962801" y="2584250"/>
            <a:ext cx="2949422" cy="26576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23701" y="5057234"/>
            <a:ext cx="430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Initial radial </a:t>
            </a:r>
            <a:r>
              <a:rPr lang="en-US" b="1" dirty="0"/>
              <a:t>d</a:t>
            </a:r>
            <a:r>
              <a:rPr lang="en-US" b="1" dirty="0" smtClean="0"/>
              <a:t>istribution of tangential </a:t>
            </a:r>
            <a:r>
              <a:rPr lang="en-US" b="1" dirty="0"/>
              <a:t>w</a:t>
            </a:r>
            <a:r>
              <a:rPr lang="en-US" b="1" dirty="0" smtClean="0"/>
              <a:t>ind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470863" y="4530072"/>
            <a:ext cx="455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MG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81529" y="4178756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TC</a:t>
            </a:r>
            <a:endParaRPr lang="en-US" sz="1400" b="1" dirty="0">
              <a:solidFill>
                <a:srgbClr val="0000FF"/>
              </a:solidFill>
            </a:endParaRPr>
          </a:p>
        </p:txBody>
      </p:sp>
      <p:cxnSp>
        <p:nvCxnSpPr>
          <p:cNvPr id="15" name="Straight Arrow Connector 14"/>
          <p:cNvCxnSpPr>
            <a:stCxn id="12" idx="0"/>
          </p:cNvCxnSpPr>
          <p:nvPr/>
        </p:nvCxnSpPr>
        <p:spPr>
          <a:xfrm flipH="1" flipV="1">
            <a:off x="7688105" y="4018500"/>
            <a:ext cx="10752" cy="511572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7900395" y="3985652"/>
            <a:ext cx="542488" cy="25578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116473" y="3073564"/>
            <a:ext cx="1452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400 km apart</a:t>
            </a:r>
            <a:endParaRPr lang="en-US" b="1" dirty="0"/>
          </a:p>
        </p:txBody>
      </p:sp>
      <p:sp>
        <p:nvSpPr>
          <p:cNvPr id="19" name="Oval 18"/>
          <p:cNvSpPr/>
          <p:nvPr/>
        </p:nvSpPr>
        <p:spPr>
          <a:xfrm>
            <a:off x="7639742" y="3910888"/>
            <a:ext cx="91440" cy="914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824241" y="3910888"/>
            <a:ext cx="91440" cy="91440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Screen Shot 2014-09-02 at 3.09.1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423" y="1355768"/>
            <a:ext cx="30988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75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8092</TotalTime>
  <Words>2704</Words>
  <Application>Microsoft Macintosh PowerPoint</Application>
  <PresentationFormat>On-screen Show (4:3)</PresentationFormat>
  <Paragraphs>361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Tropical Cyclone Interactions Within Gyre Circulations in the Atlantic Basin</vt:lpstr>
      <vt:lpstr>Motivation</vt:lpstr>
      <vt:lpstr>Motivation</vt:lpstr>
      <vt:lpstr>Motivation</vt:lpstr>
      <vt:lpstr>Motivation</vt:lpstr>
      <vt:lpstr>Motivation</vt:lpstr>
      <vt:lpstr>Motivation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Objective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Tropical Cyclone Interactions Within Gyre Circulations </dc:title>
  <dc:creator>Philippe Papin</dc:creator>
  <cp:lastModifiedBy>Philippe Papin</cp:lastModifiedBy>
  <cp:revision>112</cp:revision>
  <dcterms:created xsi:type="dcterms:W3CDTF">2014-08-31T02:43:03Z</dcterms:created>
  <dcterms:modified xsi:type="dcterms:W3CDTF">2014-09-14T15:26:40Z</dcterms:modified>
</cp:coreProperties>
</file>